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77"/>
  </p:notesMasterIdLst>
  <p:sldIdLst>
    <p:sldId id="566" r:id="rId2"/>
    <p:sldId id="569" r:id="rId3"/>
    <p:sldId id="568" r:id="rId4"/>
    <p:sldId id="487" r:id="rId5"/>
    <p:sldId id="488" r:id="rId6"/>
    <p:sldId id="486" r:id="rId7"/>
    <p:sldId id="491" r:id="rId8"/>
    <p:sldId id="492" r:id="rId9"/>
    <p:sldId id="493" r:id="rId10"/>
    <p:sldId id="494" r:id="rId11"/>
    <p:sldId id="495" r:id="rId12"/>
    <p:sldId id="496" r:id="rId13"/>
    <p:sldId id="485" r:id="rId14"/>
    <p:sldId id="484" r:id="rId15"/>
    <p:sldId id="483" r:id="rId16"/>
    <p:sldId id="466" r:id="rId17"/>
    <p:sldId id="456" r:id="rId18"/>
    <p:sldId id="457" r:id="rId19"/>
    <p:sldId id="459" r:id="rId20"/>
    <p:sldId id="513" r:id="rId21"/>
    <p:sldId id="462" r:id="rId22"/>
    <p:sldId id="514" r:id="rId23"/>
    <p:sldId id="519" r:id="rId24"/>
    <p:sldId id="464" r:id="rId25"/>
    <p:sldId id="471" r:id="rId26"/>
    <p:sldId id="472" r:id="rId27"/>
    <p:sldId id="473" r:id="rId28"/>
    <p:sldId id="562" r:id="rId29"/>
    <p:sldId id="563" r:id="rId30"/>
    <p:sldId id="564" r:id="rId31"/>
    <p:sldId id="565" r:id="rId32"/>
    <p:sldId id="555" r:id="rId33"/>
    <p:sldId id="556" r:id="rId34"/>
    <p:sldId id="557" r:id="rId35"/>
    <p:sldId id="558" r:id="rId36"/>
    <p:sldId id="353" r:id="rId37"/>
    <p:sldId id="339" r:id="rId38"/>
    <p:sldId id="281" r:id="rId39"/>
    <p:sldId id="284" r:id="rId40"/>
    <p:sldId id="311" r:id="rId41"/>
    <p:sldId id="285" r:id="rId42"/>
    <p:sldId id="286" r:id="rId43"/>
    <p:sldId id="290" r:id="rId44"/>
    <p:sldId id="289" r:id="rId45"/>
    <p:sldId id="315" r:id="rId46"/>
    <p:sldId id="288" r:id="rId47"/>
    <p:sldId id="291" r:id="rId48"/>
    <p:sldId id="292" r:id="rId49"/>
    <p:sldId id="297" r:id="rId50"/>
    <p:sldId id="296" r:id="rId51"/>
    <p:sldId id="313" r:id="rId52"/>
    <p:sldId id="301" r:id="rId53"/>
    <p:sldId id="300" r:id="rId54"/>
    <p:sldId id="324" r:id="rId55"/>
    <p:sldId id="323" r:id="rId56"/>
    <p:sldId id="299" r:id="rId57"/>
    <p:sldId id="333" r:id="rId58"/>
    <p:sldId id="321" r:id="rId59"/>
    <p:sldId id="331" r:id="rId60"/>
    <p:sldId id="359" r:id="rId61"/>
    <p:sldId id="335" r:id="rId62"/>
    <p:sldId id="320" r:id="rId63"/>
    <p:sldId id="319" r:id="rId64"/>
    <p:sldId id="348" r:id="rId65"/>
    <p:sldId id="298" r:id="rId66"/>
    <p:sldId id="305" r:id="rId67"/>
    <p:sldId id="328" r:id="rId68"/>
    <p:sldId id="327" r:id="rId69"/>
    <p:sldId id="326" r:id="rId70"/>
    <p:sldId id="349" r:id="rId71"/>
    <p:sldId id="304" r:id="rId72"/>
    <p:sldId id="317" r:id="rId73"/>
    <p:sldId id="350" r:id="rId74"/>
    <p:sldId id="309" r:id="rId75"/>
    <p:sldId id="552" r:id="rId76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>
      <p:cViewPr varScale="1">
        <p:scale>
          <a:sx n="72" d="100"/>
          <a:sy n="72" d="100"/>
        </p:scale>
        <p:origin x="-84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3D93-F832-467E-891E-15483AAF98C9}" type="slidenum">
              <a:rPr lang="tr-TR" smtClean="0">
                <a:solidFill>
                  <a:prstClr val="black"/>
                </a:solidFill>
              </a:rPr>
              <a:pPr/>
              <a:t>36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F3D93-F832-467E-891E-15483AAF98C9}" type="slidenum">
              <a:rPr lang="tr-TR" smtClean="0">
                <a:solidFill>
                  <a:prstClr val="black"/>
                </a:solidFill>
              </a:rPr>
              <a:pPr/>
              <a:t>37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ratings.fide.com/download/players_list.zip%20sayfas&#305;%20&#231;&#305;kacakt&#305;r.%20Bilgisayar&#305;m&#305;z" TargetMode="Externa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3008784" y="1419708"/>
            <a:ext cx="6552728" cy="25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solidFill>
                  <a:prstClr val="black"/>
                </a:solidFill>
              </a:rPr>
              <a:t>EŞLENDİRMEYE</a:t>
            </a:r>
          </a:p>
          <a:p>
            <a:pPr algn="ctr"/>
            <a:r>
              <a:rPr lang="tr-TR" sz="6000" dirty="0" smtClean="0">
                <a:solidFill>
                  <a:prstClr val="black"/>
                </a:solidFill>
              </a:rPr>
              <a:t>  YENİ EŞLENDİRME EKLENMESİ</a:t>
            </a:r>
            <a:endParaRPr lang="tr-TR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2924775" y="1736928"/>
            <a:ext cx="2964329" cy="104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black"/>
                </a:solidFill>
              </a:rPr>
              <a:t> Eşlendirmeden çıkacak sporcuyu seçerek tıklayınız.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72"/>
            <a:ext cx="9906000" cy="6876672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 flipH="1">
            <a:off x="740532" y="3933056"/>
            <a:ext cx="2886000" cy="104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black"/>
                </a:solidFill>
              </a:rPr>
              <a:t> Kalan turlarda </a:t>
            </a:r>
            <a:r>
              <a:rPr lang="tr-TR" sz="1400" dirty="0" err="1" smtClean="0">
                <a:solidFill>
                  <a:prstClr val="black"/>
                </a:solidFill>
              </a:rPr>
              <a:t>eşlendirmeyi</a:t>
            </a:r>
            <a:r>
              <a:rPr lang="tr-TR" sz="1400" dirty="0" smtClean="0">
                <a:solidFill>
                  <a:prstClr val="black"/>
                </a:solidFill>
              </a:rPr>
              <a:t> seçerek tıklayınız.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42" y="12542"/>
            <a:ext cx="9925742" cy="6845457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6825529" y="3685500"/>
            <a:ext cx="2886000" cy="104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black"/>
                </a:solidFill>
              </a:rPr>
              <a:t> Tamam’ı tıklayınız.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2"/>
            <a:ext cx="9906000" cy="6854968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1832653" y="764704"/>
            <a:ext cx="2886000" cy="104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black"/>
                </a:solidFill>
              </a:rPr>
              <a:t> Sporcu tur atlattırılır. Tıklayınız.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37643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1910662" y="764704"/>
            <a:ext cx="2886000" cy="104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black"/>
                </a:solidFill>
              </a:rPr>
              <a:t> Eşlendirmede sporcu (elle) tur atlatılır.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2144688" y="908720"/>
            <a:ext cx="3315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black"/>
                </a:solidFill>
              </a:rPr>
              <a:t> Eşlendirmeden çıkarılan sporcu yeni tur eşlendirmesine alınır.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" y="29545"/>
            <a:ext cx="9888353" cy="682845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640966" y="1251620"/>
            <a:ext cx="4602511" cy="41206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Sporcuların beraber eşlendirmesi </a:t>
            </a: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yasaklanır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457200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Forbidden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pairings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seçiniz. </a:t>
            </a:r>
          </a:p>
          <a:p>
            <a:pPr marL="457200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Forbidden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pairings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sayfasından oyuncu seçiniz.</a:t>
            </a:r>
          </a:p>
          <a:p>
            <a:pPr marL="457200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Seçilen oyuncuya rakip olmayacak, oyuncuları seçiniz.</a:t>
            </a:r>
          </a:p>
          <a:p>
            <a:pPr marL="457200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OK basarak sayfadan çıkınız.</a:t>
            </a:r>
          </a:p>
          <a:p>
            <a:pPr marL="457200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Eşlendirme menüsü sayfasından  No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forbidden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pairings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 işaretleyiniz.</a:t>
            </a:r>
          </a:p>
          <a:p>
            <a:pPr marL="457200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Eşlendirmeyi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başlat seçiniz.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tr-TR" sz="1900" dirty="0">
              <a:solidFill>
                <a:prstClr val="black"/>
              </a:solidFill>
            </a:endParaRPr>
          </a:p>
        </p:txBody>
      </p:sp>
      <p:sp>
        <p:nvSpPr>
          <p:cNvPr id="6" name="Sol Ok 5"/>
          <p:cNvSpPr/>
          <p:nvPr/>
        </p:nvSpPr>
        <p:spPr>
          <a:xfrm>
            <a:off x="1754645" y="1285788"/>
            <a:ext cx="2730000" cy="828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Oyunculara Eşlendirme yasağı sağlar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85000" y="1844824"/>
            <a:ext cx="8736000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Listelerin alınması</a:t>
            </a:r>
            <a:endParaRPr lang="tr-TR" sz="4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1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89" y="0"/>
            <a:ext cx="9922589" cy="6858000"/>
          </a:xfrm>
          <a:prstGeom prst="rect">
            <a:avLst/>
          </a:prstGeom>
        </p:spPr>
      </p:pic>
      <p:sp>
        <p:nvSpPr>
          <p:cNvPr id="3" name="Yukarı Ok Belirtme Çizgisi 2"/>
          <p:cNvSpPr/>
          <p:nvPr/>
        </p:nvSpPr>
        <p:spPr>
          <a:xfrm>
            <a:off x="896549" y="300210"/>
            <a:ext cx="2535000" cy="108000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Listeler seçilir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 flipH="1">
            <a:off x="0" y="1196752"/>
            <a:ext cx="2195254" cy="7104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Tablo/Başlangıç sıralamasını gösterir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6" name="Sol Ok 5"/>
          <p:cNvSpPr/>
          <p:nvPr/>
        </p:nvSpPr>
        <p:spPr>
          <a:xfrm flipH="1">
            <a:off x="0" y="900567"/>
            <a:ext cx="2195254" cy="43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Eşlendirme listesini gösterir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7" name="Sol Ok 6"/>
          <p:cNvSpPr/>
          <p:nvPr/>
        </p:nvSpPr>
        <p:spPr>
          <a:xfrm>
            <a:off x="4016896" y="548680"/>
            <a:ext cx="3666407" cy="50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Gecici</a:t>
            </a:r>
            <a:r>
              <a:rPr lang="tr-TR" sz="1400" dirty="0" smtClean="0">
                <a:solidFill>
                  <a:schemeClr val="tx1"/>
                </a:solidFill>
              </a:rPr>
              <a:t>/Final sıralamasını gösterir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8" name="Sol Ok 7"/>
          <p:cNvSpPr/>
          <p:nvPr/>
        </p:nvSpPr>
        <p:spPr>
          <a:xfrm>
            <a:off x="4094905" y="270428"/>
            <a:ext cx="2730000" cy="43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Alfabetik listeyi gösterir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9" name="Sol Ok 8"/>
          <p:cNvSpPr/>
          <p:nvPr/>
        </p:nvSpPr>
        <p:spPr>
          <a:xfrm flipH="1">
            <a:off x="0" y="367823"/>
            <a:ext cx="2222393" cy="576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Başlavgıç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sıralamsını</a:t>
            </a:r>
            <a:r>
              <a:rPr lang="tr-TR" sz="1200" dirty="0" smtClean="0">
                <a:solidFill>
                  <a:schemeClr val="tx1"/>
                </a:solidFill>
              </a:rPr>
              <a:t> gösterir</a:t>
            </a:r>
            <a:endParaRPr lang="tr-T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5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344488" y="1419708"/>
            <a:ext cx="2886000" cy="104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Eşlendirme  Seçilir.</a:t>
            </a:r>
            <a:endParaRPr lang="tr-TR" sz="3200" dirty="0">
              <a:solidFill>
                <a:prstClr val="black"/>
              </a:solidFill>
            </a:endParaRPr>
          </a:p>
        </p:txBody>
      </p:sp>
      <p:cxnSp>
        <p:nvCxnSpPr>
          <p:cNvPr id="4" name="Düz Ok Bağlayıcısı 3"/>
          <p:cNvCxnSpPr>
            <a:stCxn id="3" idx="0"/>
          </p:cNvCxnSpPr>
          <p:nvPr/>
        </p:nvCxnSpPr>
        <p:spPr>
          <a:xfrm flipH="1" flipV="1">
            <a:off x="1136576" y="332656"/>
            <a:ext cx="650912" cy="10870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1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85000" y="1844824"/>
            <a:ext cx="8736000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Yazdırma Ayarları</a:t>
            </a:r>
            <a:endParaRPr lang="tr-TR" sz="4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9702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88"/>
            <a:ext cx="9906000" cy="6880087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3314818" y="3933056"/>
            <a:ext cx="2730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Yazdırma menüsünü tıklayınız.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37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86" y="-1510"/>
            <a:ext cx="9925886" cy="6859510"/>
          </a:xfrm>
          <a:prstGeom prst="rect">
            <a:avLst/>
          </a:prstGeom>
        </p:spPr>
      </p:pic>
      <p:sp>
        <p:nvSpPr>
          <p:cNvPr id="4" name="Sol Ok 3"/>
          <p:cNvSpPr/>
          <p:nvPr/>
        </p:nvSpPr>
        <p:spPr>
          <a:xfrm>
            <a:off x="5577069" y="1628800"/>
            <a:ext cx="2652295" cy="3600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Standart liste değiştirilemez.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5" name="Sol Ok 4"/>
          <p:cNvSpPr/>
          <p:nvPr/>
        </p:nvSpPr>
        <p:spPr>
          <a:xfrm>
            <a:off x="6942373" y="1844872"/>
            <a:ext cx="2730000" cy="432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2</a:t>
            </a:r>
            <a:r>
              <a:rPr lang="tr-TR" sz="1400" dirty="0" smtClean="0">
                <a:solidFill>
                  <a:schemeClr val="tx1"/>
                </a:solidFill>
              </a:rPr>
              <a:t>. Veya 3. seçiniz.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8" name="Aşağı Ok Belirtme Çizgisi 7"/>
          <p:cNvSpPr/>
          <p:nvPr/>
        </p:nvSpPr>
        <p:spPr>
          <a:xfrm>
            <a:off x="2768757" y="332736"/>
            <a:ext cx="2730000" cy="72000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Sütunlar tıklayınız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" y="0"/>
            <a:ext cx="9902229" cy="6858000"/>
          </a:xfrm>
          <a:prstGeom prst="rect">
            <a:avLst/>
          </a:prstGeom>
        </p:spPr>
      </p:pic>
      <p:sp>
        <p:nvSpPr>
          <p:cNvPr id="3" name="Aşağı Ok Belirtme Çizgisi 2"/>
          <p:cNvSpPr/>
          <p:nvPr/>
        </p:nvSpPr>
        <p:spPr>
          <a:xfrm>
            <a:off x="2138445" y="764704"/>
            <a:ext cx="2730000" cy="90000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1. Listeden seçiniz. İsimleri yazarak değiştiriniz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Yukarı Ok Belirtme Çizgisi 3"/>
          <p:cNvSpPr/>
          <p:nvPr/>
        </p:nvSpPr>
        <p:spPr>
          <a:xfrm>
            <a:off x="2535035" y="5049312"/>
            <a:ext cx="2730000" cy="118800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2. Göster sütununda seçim yapınız. Evet için </a:t>
            </a:r>
            <a:r>
              <a:rPr lang="tr-TR" sz="1600" b="1" dirty="0" smtClean="0">
                <a:solidFill>
                  <a:schemeClr val="tx1"/>
                </a:solidFill>
              </a:rPr>
              <a:t>Y</a:t>
            </a:r>
            <a:r>
              <a:rPr lang="tr-TR" sz="1600" dirty="0" smtClean="0">
                <a:solidFill>
                  <a:schemeClr val="tx1"/>
                </a:solidFill>
              </a:rPr>
              <a:t> , Hayır için </a:t>
            </a:r>
            <a:r>
              <a:rPr lang="tr-TR" sz="1600" b="1" dirty="0" smtClean="0">
                <a:solidFill>
                  <a:schemeClr val="tx1"/>
                </a:solidFill>
              </a:rPr>
              <a:t>N</a:t>
            </a:r>
            <a:r>
              <a:rPr lang="tr-TR" sz="1600" dirty="0" smtClean="0">
                <a:solidFill>
                  <a:schemeClr val="tx1"/>
                </a:solidFill>
              </a:rPr>
              <a:t> tıklayınız</a:t>
            </a:r>
            <a:r>
              <a:rPr lang="tr-TR" sz="1400" dirty="0" smtClean="0">
                <a:solidFill>
                  <a:schemeClr val="tx1"/>
                </a:solidFill>
              </a:rPr>
              <a:t>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5" name="Sol Ok 4"/>
          <p:cNvSpPr/>
          <p:nvPr/>
        </p:nvSpPr>
        <p:spPr>
          <a:xfrm>
            <a:off x="7215251" y="4869160"/>
            <a:ext cx="1950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Son tıklanır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1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76"/>
            <a:ext cx="9906000" cy="6870576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4935888" y="908720"/>
            <a:ext cx="3939000" cy="1368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Sporcunun üzerine gel, sonucu buradan seç ve tıkla.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4953000" y="3212976"/>
            <a:ext cx="3939000" cy="1368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Ches-Resullts</a:t>
            </a:r>
            <a:r>
              <a:rPr lang="tr-TR" dirty="0" smtClean="0">
                <a:solidFill>
                  <a:schemeClr val="tx1"/>
                </a:solidFill>
              </a:rPr>
              <a:t> ‘u tıkla , sonuçları yükle. Bu işlemi her tur yapınız.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222697" y="5157192"/>
            <a:ext cx="546060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İnternet yayını için sitenin  (Antalya.tsf.org.tr yönetim kısmından) turnuva sayfasından link alınmalıdır.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5324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Yukarı Ok Belirtme Çizgisi 2"/>
          <p:cNvSpPr/>
          <p:nvPr/>
        </p:nvSpPr>
        <p:spPr>
          <a:xfrm>
            <a:off x="2378714" y="383376"/>
            <a:ext cx="2730000" cy="108000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Interteti</a:t>
            </a:r>
            <a:r>
              <a:rPr lang="tr-TR" dirty="0" smtClean="0">
                <a:solidFill>
                  <a:schemeClr val="tx1"/>
                </a:solidFill>
              </a:rPr>
              <a:t> tıklayınız.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8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" y="0"/>
            <a:ext cx="9902229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5577069" y="620688"/>
            <a:ext cx="3900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Automatik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upload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to</a:t>
            </a:r>
            <a:r>
              <a:rPr lang="tr-TR" dirty="0" smtClean="0">
                <a:solidFill>
                  <a:schemeClr val="tx1"/>
                </a:solidFill>
              </a:rPr>
              <a:t> Chess-Resullts.com ‘u tıklayınız.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69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" y="83"/>
            <a:ext cx="9875017" cy="6857917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7566000" y="4437112"/>
            <a:ext cx="2340000" cy="90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OK ‘u tıklayınız.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8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8000" y="2130425"/>
            <a:ext cx="8970000" cy="1440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>
              <a:spcBef>
                <a:spcPts val="0"/>
              </a:spcBef>
            </a:pPr>
            <a:r>
              <a:rPr lang="tr-TR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Bireysel Döner Turnuva</a:t>
            </a:r>
            <a:endParaRPr lang="tr-TR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89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9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" y="3032"/>
            <a:ext cx="9932389" cy="6854968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296816" y="908720"/>
            <a:ext cx="2886000" cy="104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Yeni </a:t>
            </a:r>
            <a:r>
              <a:rPr lang="tr-TR" sz="3200" dirty="0">
                <a:solidFill>
                  <a:prstClr val="black"/>
                </a:solidFill>
              </a:rPr>
              <a:t>s</a:t>
            </a:r>
            <a:r>
              <a:rPr lang="tr-TR" sz="3200" dirty="0" smtClean="0">
                <a:solidFill>
                  <a:prstClr val="black"/>
                </a:solidFill>
              </a:rPr>
              <a:t>porcu gir Seçilir.</a:t>
            </a:r>
            <a:endParaRPr lang="tr-TR" sz="3200" dirty="0">
              <a:solidFill>
                <a:prstClr val="black"/>
              </a:solidFill>
            </a:endParaRPr>
          </a:p>
        </p:txBody>
      </p:sp>
      <p:cxnSp>
        <p:nvCxnSpPr>
          <p:cNvPr id="5" name="Düz Ok Bağlayıcısı 4"/>
          <p:cNvCxnSpPr>
            <a:stCxn id="3" idx="1"/>
          </p:cNvCxnSpPr>
          <p:nvPr/>
        </p:nvCxnSpPr>
        <p:spPr>
          <a:xfrm flipH="1" flipV="1">
            <a:off x="1712640" y="692696"/>
            <a:ext cx="1584176" cy="738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8000" y="2130425"/>
            <a:ext cx="8970000" cy="1440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>
              <a:spcBef>
                <a:spcPts val="0"/>
              </a:spcBef>
            </a:pPr>
            <a:r>
              <a:rPr lang="tr-TR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İsviçre Takım Turnuva</a:t>
            </a:r>
            <a:endParaRPr lang="tr-TR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17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1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8000" y="2130425"/>
            <a:ext cx="8970000" cy="1440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>
              <a:spcBef>
                <a:spcPts val="0"/>
              </a:spcBef>
            </a:pPr>
            <a:r>
              <a:rPr lang="tr-TR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Takım Döner Turnuva</a:t>
            </a:r>
            <a:endParaRPr lang="tr-TR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47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10221255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ol Ok 3"/>
          <p:cNvSpPr/>
          <p:nvPr/>
        </p:nvSpPr>
        <p:spPr>
          <a:xfrm>
            <a:off x="1242388" y="764704"/>
            <a:ext cx="2535000" cy="108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Takımlara giriniz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50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5" y="0"/>
            <a:ext cx="9945000" cy="693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şağı Ok 2"/>
          <p:cNvSpPr/>
          <p:nvPr/>
        </p:nvSpPr>
        <p:spPr>
          <a:xfrm>
            <a:off x="1910662" y="2907775"/>
            <a:ext cx="3900000" cy="1944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Eşlendirme için Takımları Kura sırasına göre sıralayınız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23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719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500" y="116632"/>
            <a:ext cx="9711000" cy="720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Dosya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6875" y="909876"/>
            <a:ext cx="4797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Turnuva Dosyasının Hazırlanması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082" y="1631120"/>
            <a:ext cx="4797000" cy="5112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91463" y="909876"/>
            <a:ext cx="4797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Turnuva Yükle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91463" y="1631120"/>
            <a:ext cx="4797000" cy="5112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1900" dirty="0" smtClean="0"/>
              <a:t>Turnuva dosyası yüklenir.</a:t>
            </a:r>
          </a:p>
          <a:p>
            <a:pPr marL="457200" indent="-457200">
              <a:buFont typeface="+mj-lt"/>
              <a:buAutoNum type="arabicPeriod"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42432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500" y="116632"/>
            <a:ext cx="9711000" cy="720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Giriş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6875" y="909876"/>
            <a:ext cx="4797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Nat Dosyasından Sporcu </a:t>
            </a: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Girişi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082" y="1631120"/>
            <a:ext cx="4797000" cy="5112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Giriş </a:t>
            </a:r>
            <a:r>
              <a:rPr lang="tr-TR" sz="1600" dirty="0" smtClean="0">
                <a:solidFill>
                  <a:prstClr val="black"/>
                </a:solidFill>
                <a:ea typeface="Calibri"/>
                <a:cs typeface="Times New Roman"/>
              </a:rPr>
              <a:t>bölümüne geliniz.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 smtClean="0">
                <a:solidFill>
                  <a:prstClr val="black"/>
                </a:solidFill>
                <a:ea typeface="Calibri"/>
                <a:cs typeface="Times New Roman"/>
              </a:rPr>
              <a:t>Sporcuları </a:t>
            </a:r>
            <a:r>
              <a:rPr lang="tr-T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gir’e</a:t>
            </a:r>
            <a:r>
              <a:rPr lang="tr-TR" sz="1600" dirty="0" smtClean="0">
                <a:solidFill>
                  <a:prstClr val="black"/>
                </a:solidFill>
                <a:ea typeface="Calibri"/>
                <a:cs typeface="Times New Roman"/>
              </a:rPr>
              <a:t> giriniz.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 smtClean="0">
                <a:solidFill>
                  <a:prstClr val="black"/>
                </a:solidFill>
                <a:ea typeface="Calibri"/>
                <a:cs typeface="Times New Roman"/>
              </a:rPr>
              <a:t>Özel </a:t>
            </a:r>
            <a:r>
              <a:rPr lang="tr-T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seçim’e</a:t>
            </a:r>
            <a:r>
              <a:rPr lang="tr-TR" sz="1600" dirty="0" smtClean="0">
                <a:solidFill>
                  <a:prstClr val="black"/>
                </a:solidFill>
                <a:ea typeface="Calibri"/>
                <a:cs typeface="Times New Roman"/>
              </a:rPr>
              <a:t> giriniz.</a:t>
            </a:r>
            <a:endParaRPr lang="tr-TR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Kuvvet derecesi listesinden alacağın (ADD2,ADD3...) </a:t>
            </a:r>
            <a:r>
              <a:rPr lang="tr-TR" sz="1600" dirty="0" smtClean="0">
                <a:solidFill>
                  <a:prstClr val="black"/>
                </a:solidFill>
                <a:ea typeface="Calibri"/>
                <a:cs typeface="Times New Roman"/>
              </a:rPr>
              <a:t>turnuva </a:t>
            </a:r>
            <a:r>
              <a:rPr lang="tr-TR" sz="1600" dirty="0" err="1" smtClean="0">
                <a:solidFill>
                  <a:prstClr val="black"/>
                </a:solidFill>
                <a:ea typeface="Calibri"/>
                <a:cs typeface="Times New Roman"/>
              </a:rPr>
              <a:t>nat</a:t>
            </a:r>
            <a:r>
              <a:rPr lang="tr-TR" sz="1600" dirty="0" smtClean="0">
                <a:solidFill>
                  <a:prstClr val="black"/>
                </a:solidFill>
                <a:ea typeface="Calibri"/>
                <a:cs typeface="Times New Roman"/>
              </a:rPr>
              <a:t> dosyasını </a:t>
            </a: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Cinsiyetleri 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 err="1">
                <a:solidFill>
                  <a:srgbClr val="C00000"/>
                </a:solidFill>
                <a:ea typeface="Calibri"/>
                <a:cs typeface="Times New Roman"/>
              </a:rPr>
              <a:t>Ukd</a:t>
            </a:r>
            <a:r>
              <a:rPr lang="tr-TR" sz="1600" dirty="0">
                <a:solidFill>
                  <a:srgbClr val="C00000"/>
                </a:solidFill>
                <a:ea typeface="Calibri"/>
                <a:cs typeface="Times New Roman"/>
              </a:rPr>
              <a:t> kısmına  1500-2000 yazarsak  bu </a:t>
            </a:r>
            <a:r>
              <a:rPr lang="tr-TR" sz="1600" dirty="0" err="1">
                <a:solidFill>
                  <a:srgbClr val="C00000"/>
                </a:solidFill>
                <a:ea typeface="Calibri"/>
                <a:cs typeface="Times New Roman"/>
              </a:rPr>
              <a:t>ukd’ler</a:t>
            </a:r>
            <a:r>
              <a:rPr lang="tr-TR" sz="1600" dirty="0">
                <a:solidFill>
                  <a:srgbClr val="C00000"/>
                </a:solidFill>
                <a:ea typeface="Calibri"/>
                <a:cs typeface="Times New Roman"/>
              </a:rPr>
              <a:t> arasındaki sporcuları alır.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 err="1">
                <a:solidFill>
                  <a:srgbClr val="C00000"/>
                </a:solidFill>
                <a:ea typeface="Calibri"/>
                <a:cs typeface="Times New Roman"/>
              </a:rPr>
              <a:t>Elo</a:t>
            </a:r>
            <a:r>
              <a:rPr lang="tr-TR" sz="1600" dirty="0">
                <a:solidFill>
                  <a:srgbClr val="C00000"/>
                </a:solidFill>
                <a:ea typeface="Calibri"/>
                <a:cs typeface="Times New Roman"/>
              </a:rPr>
              <a:t> kısmına  1500-2000 yazarsak bu </a:t>
            </a:r>
            <a:r>
              <a:rPr lang="tr-TR" sz="1600" dirty="0" err="1">
                <a:solidFill>
                  <a:srgbClr val="C00000"/>
                </a:solidFill>
                <a:ea typeface="Calibri"/>
                <a:cs typeface="Times New Roman"/>
              </a:rPr>
              <a:t>elo’lar</a:t>
            </a:r>
            <a:r>
              <a:rPr lang="tr-TR" sz="1600" dirty="0">
                <a:solidFill>
                  <a:srgbClr val="C00000"/>
                </a:solidFill>
                <a:ea typeface="Calibri"/>
                <a:cs typeface="Times New Roman"/>
              </a:rPr>
              <a:t> arasındaki  sporcuları alır.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srgbClr val="C00000"/>
                </a:solidFill>
                <a:ea typeface="Calibri"/>
                <a:cs typeface="Times New Roman"/>
              </a:rPr>
              <a:t>Doğum tarihi kısmına  01.01.2000-31.12.2000 yazarsak  bu tarihler arasındaki sporcuları alır.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srgbClr val="C00000"/>
                </a:solidFill>
                <a:ea typeface="Calibri"/>
                <a:cs typeface="Times New Roman"/>
              </a:rPr>
              <a:t>Kulüp numarası kısmına 15-30 yazarsak  bu numaralar arasındaki sporcuları alır.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srgbClr val="C00000"/>
                </a:solidFill>
                <a:ea typeface="Calibri"/>
                <a:cs typeface="Times New Roman"/>
              </a:rPr>
              <a:t>Madde  5,6,7,8 ortak kategori </a:t>
            </a:r>
            <a:r>
              <a:rPr lang="tr-TR" sz="1600" dirty="0" err="1">
                <a:solidFill>
                  <a:srgbClr val="C00000"/>
                </a:solidFill>
                <a:ea typeface="Calibri"/>
                <a:cs typeface="Times New Roman"/>
              </a:rPr>
              <a:t>nat</a:t>
            </a:r>
            <a:r>
              <a:rPr lang="tr-TR" sz="1600" dirty="0">
                <a:solidFill>
                  <a:srgbClr val="C00000"/>
                </a:solidFill>
                <a:ea typeface="Calibri"/>
                <a:cs typeface="Times New Roman"/>
              </a:rPr>
              <a:t> dosyasında uygulanır.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Arama başlat tıklayınız.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Sporcular listelendiğinde </a:t>
            </a:r>
            <a:r>
              <a:rPr lang="tr-TR" sz="1600" b="1" dirty="0">
                <a:solidFill>
                  <a:prstClr val="black"/>
                </a:solidFill>
                <a:ea typeface="Calibri"/>
                <a:cs typeface="Times New Roman"/>
              </a:rPr>
              <a:t>kabul eti </a:t>
            </a: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tıklayınız.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Tamamı tıkla </a:t>
            </a:r>
            <a:r>
              <a:rPr lang="tr-TR" sz="1600" dirty="0" err="1">
                <a:solidFill>
                  <a:prstClr val="black"/>
                </a:solidFill>
                <a:ea typeface="Calibri"/>
                <a:cs typeface="Times New Roman"/>
              </a:rPr>
              <a:t>yınız</a:t>
            </a:r>
            <a:r>
              <a:rPr lang="tr-TR" sz="16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0" lvl="0" indent="0">
              <a:buNone/>
            </a:pPr>
            <a:endParaRPr lang="tr-TR" sz="1600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91463" y="909876"/>
            <a:ext cx="4797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tr-TR" dirty="0">
                <a:solidFill>
                  <a:prstClr val="black"/>
                </a:solidFill>
              </a:rPr>
              <a:t>Elle Sporcu </a:t>
            </a:r>
            <a:r>
              <a:rPr lang="tr-TR" dirty="0" smtClean="0">
                <a:solidFill>
                  <a:prstClr val="black"/>
                </a:solidFill>
              </a:rPr>
              <a:t>Girişi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91463" y="1631120"/>
            <a:ext cx="4797000" cy="5112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AutoNum type="arabicPeriod"/>
            </a:pPr>
            <a:r>
              <a:rPr lang="tr-TR" sz="1900" dirty="0" smtClean="0">
                <a:solidFill>
                  <a:prstClr val="black"/>
                </a:solidFill>
              </a:rPr>
              <a:t>Sporcuları </a:t>
            </a:r>
            <a:r>
              <a:rPr lang="tr-TR" sz="1900" dirty="0">
                <a:solidFill>
                  <a:prstClr val="black"/>
                </a:solidFill>
              </a:rPr>
              <a:t>gir kısmına gel.</a:t>
            </a:r>
          </a:p>
          <a:p>
            <a:pPr marL="457200" lvl="0" indent="-457200">
              <a:buFont typeface="Arial" pitchFamily="34" charset="0"/>
              <a:buAutoNum type="arabicPeriod" startAt="2"/>
            </a:pPr>
            <a:r>
              <a:rPr lang="tr-TR" sz="1900" dirty="0">
                <a:solidFill>
                  <a:prstClr val="black"/>
                </a:solidFill>
              </a:rPr>
              <a:t>Elle girişi seç.</a:t>
            </a:r>
          </a:p>
          <a:p>
            <a:pPr marL="457200" lvl="0" indent="-457200">
              <a:buFont typeface="Arial" pitchFamily="34" charset="0"/>
              <a:buAutoNum type="arabicPeriod" startAt="3"/>
            </a:pPr>
            <a:r>
              <a:rPr lang="tr-TR" sz="1900" dirty="0">
                <a:solidFill>
                  <a:prstClr val="black"/>
                </a:solidFill>
              </a:rPr>
              <a:t>Sporcu bilgilerini tek tek yaz.</a:t>
            </a:r>
          </a:p>
          <a:p>
            <a:pPr marL="0" lvl="0" indent="0">
              <a:buNone/>
            </a:pPr>
            <a:r>
              <a:rPr lang="tr-TR" sz="1900" dirty="0">
                <a:solidFill>
                  <a:prstClr val="black"/>
                </a:solidFill>
              </a:rPr>
              <a:t>4.      Sporcu giriş sayfasının isim kısmına sporcunun soyadını yazıp </a:t>
            </a:r>
            <a:r>
              <a:rPr lang="tr-TR" sz="1900" dirty="0" err="1" smtClean="0">
                <a:solidFill>
                  <a:prstClr val="black"/>
                </a:solidFill>
              </a:rPr>
              <a:t>enter</a:t>
            </a:r>
            <a:r>
              <a:rPr lang="tr-TR" sz="1900" dirty="0" smtClean="0">
                <a:solidFill>
                  <a:prstClr val="black"/>
                </a:solidFill>
              </a:rPr>
              <a:t> bas. </a:t>
            </a:r>
            <a:r>
              <a:rPr lang="tr-TR" sz="1900" dirty="0" err="1">
                <a:solidFill>
                  <a:prstClr val="black"/>
                </a:solidFill>
              </a:rPr>
              <a:t>Elo</a:t>
            </a:r>
            <a:r>
              <a:rPr lang="tr-TR" sz="1900" dirty="0">
                <a:solidFill>
                  <a:prstClr val="black"/>
                </a:solidFill>
              </a:rPr>
              <a:t> ve </a:t>
            </a:r>
            <a:r>
              <a:rPr lang="tr-TR" sz="1900" dirty="0" err="1">
                <a:solidFill>
                  <a:prstClr val="black"/>
                </a:solidFill>
              </a:rPr>
              <a:t>ukd’li</a:t>
            </a:r>
            <a:r>
              <a:rPr lang="tr-TR" sz="1900" dirty="0">
                <a:solidFill>
                  <a:prstClr val="black"/>
                </a:solidFill>
              </a:rPr>
              <a:t> sporcular listesi çıkar. Buradan sporcuyu bulup, üzerine tıklayarak kayıt yapılır.</a:t>
            </a: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2199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Sporcular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Sporcu bilgileri girilir.</a:t>
            </a:r>
          </a:p>
          <a:p>
            <a:pPr lvl="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Sporcu bilgilerini değiştirebilirsiniz.</a:t>
            </a: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Sporcuyu turnuvadan çıkartabilirsiniz. </a:t>
            </a:r>
          </a:p>
          <a:p>
            <a:pPr lvl="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Sporcunun üzerine gel sili tıkla.</a:t>
            </a: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Sonuçlar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r-TR" sz="1900" dirty="0" smtClean="0"/>
              <a:t>Tur sonuçları girilir.</a:t>
            </a:r>
          </a:p>
          <a:p>
            <a:pPr marL="0" indent="0">
              <a:buNone/>
            </a:pPr>
            <a:r>
              <a:rPr lang="tr-TR" sz="1900" dirty="0" smtClean="0"/>
              <a:t>2.      Sonuçların internetten   yayınlanmasını sağlar.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851959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tr-TR" sz="2000" dirty="0" smtClean="0">
                <a:ea typeface="Calibri"/>
                <a:cs typeface="Times New Roman"/>
              </a:rPr>
              <a:t>Turnuvalar (TUR</a:t>
            </a:r>
            <a:r>
              <a:rPr lang="tr-TR" sz="2000" smtClean="0">
                <a:ea typeface="Calibri"/>
                <a:cs typeface="Times New Roman"/>
              </a:rPr>
              <a:t>)                          </a:t>
            </a:r>
            <a:r>
              <a:rPr lang="tr-TR" sz="2000" dirty="0" smtClean="0">
                <a:ea typeface="Calibri"/>
                <a:cs typeface="Times New Roman"/>
              </a:rPr>
              <a:t>(</a:t>
            </a: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Turnuva 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verileri </a:t>
            </a: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girilir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  <a:endParaRPr lang="tr-TR" sz="20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Font typeface="+mj-lt"/>
              <a:buAutoNum type="arabicPeriod"/>
            </a:pPr>
            <a:r>
              <a:rPr lang="tr-TR" sz="1800" b="1" dirty="0" smtClean="0">
                <a:ea typeface="Calibri"/>
                <a:cs typeface="Times New Roman"/>
              </a:rPr>
              <a:t>Genel bilgiler :</a:t>
            </a:r>
            <a:endParaRPr lang="tr-TR" sz="1800" dirty="0" smtClean="0">
              <a:ea typeface="Calibri"/>
              <a:cs typeface="Times New Roman"/>
            </a:endParaRPr>
          </a:p>
          <a:p>
            <a:pPr marL="457200" lvl="0" indent="-457200">
              <a:buAutoNum type="alphaLcPeriod"/>
            </a:pPr>
            <a:r>
              <a:rPr lang="tr-TR" sz="1800" dirty="0" smtClean="0">
                <a:ea typeface="Calibri"/>
                <a:cs typeface="Times New Roman"/>
              </a:rPr>
              <a:t>Turnuva ismi girilir.</a:t>
            </a:r>
          </a:p>
          <a:p>
            <a:pPr marL="457200" lvl="0" indent="-457200">
              <a:buAutoNum type="alphaLcPeriod"/>
            </a:pPr>
            <a:r>
              <a:rPr lang="tr-TR" sz="1800" dirty="0" smtClean="0">
                <a:ea typeface="Calibri"/>
                <a:cs typeface="Times New Roman"/>
              </a:rPr>
              <a:t>Organizatörler girilir.</a:t>
            </a:r>
          </a:p>
          <a:p>
            <a:pPr marL="457200" lvl="0" indent="-457200">
              <a:buAutoNum type="alphaLcPeriod"/>
            </a:pPr>
            <a:r>
              <a:rPr lang="tr-TR" sz="1800" dirty="0" err="1" smtClean="0">
                <a:ea typeface="Calibri"/>
                <a:cs typeface="Times New Roman"/>
              </a:rPr>
              <a:t>Homepage</a:t>
            </a:r>
            <a:r>
              <a:rPr lang="tr-TR" sz="1800" dirty="0" smtClean="0">
                <a:ea typeface="Calibri"/>
                <a:cs typeface="Times New Roman"/>
              </a:rPr>
              <a:t>(web sitesi) ve mail girilir.</a:t>
            </a:r>
          </a:p>
          <a:p>
            <a:pPr marL="457200" lvl="0" indent="-457200">
              <a:buAutoNum type="alphaLcPeriod"/>
            </a:pPr>
            <a:r>
              <a:rPr lang="tr-TR" sz="1800" dirty="0" smtClean="0">
                <a:ea typeface="Calibri"/>
                <a:cs typeface="Times New Roman"/>
              </a:rPr>
              <a:t>Zaman kontrolü girilir.</a:t>
            </a:r>
          </a:p>
          <a:p>
            <a:pPr marL="457200" lvl="0" indent="-457200">
              <a:buAutoNum type="alphaLcPeriod"/>
            </a:pPr>
            <a:r>
              <a:rPr lang="tr-TR" sz="1800" dirty="0" smtClean="0">
                <a:ea typeface="Calibri"/>
                <a:cs typeface="Times New Roman"/>
              </a:rPr>
              <a:t>Turnuva direktörü girilir.</a:t>
            </a:r>
          </a:p>
          <a:p>
            <a:pPr marL="457200" lvl="0" indent="-457200">
              <a:buAutoNum type="alphaLcPeriod"/>
            </a:pPr>
            <a:r>
              <a:rPr lang="tr-TR" sz="1800" dirty="0" err="1" smtClean="0">
                <a:ea typeface="Calibri"/>
                <a:cs typeface="Times New Roman"/>
              </a:rPr>
              <a:t>Chiefarbiter</a:t>
            </a:r>
            <a:r>
              <a:rPr lang="tr-TR" sz="1800" dirty="0" smtClean="0">
                <a:ea typeface="Calibri"/>
                <a:cs typeface="Times New Roman"/>
              </a:rPr>
              <a:t> (Başhakem) girilir.</a:t>
            </a:r>
          </a:p>
          <a:p>
            <a:pPr marL="457200" lvl="0" indent="-457200">
              <a:buAutoNum type="alphaLcPeriod"/>
            </a:pPr>
            <a:r>
              <a:rPr lang="tr-TR" sz="1800" dirty="0" smtClean="0">
                <a:ea typeface="Calibri"/>
                <a:cs typeface="Times New Roman"/>
              </a:rPr>
              <a:t>Hakemler girilir.</a:t>
            </a:r>
          </a:p>
          <a:p>
            <a:pPr marL="457200" lvl="0" indent="-457200">
              <a:buAutoNum type="alphaLcPeriod"/>
            </a:pPr>
            <a:r>
              <a:rPr lang="tr-TR" sz="1800" dirty="0" smtClean="0">
                <a:ea typeface="Calibri"/>
                <a:cs typeface="Times New Roman"/>
              </a:rPr>
              <a:t>Federasyon girilir.</a:t>
            </a:r>
          </a:p>
          <a:p>
            <a:pPr marL="457200" lvl="0" indent="-457200">
              <a:buAutoNum type="alphaLcPeriod"/>
            </a:pPr>
            <a:r>
              <a:rPr lang="tr-TR" sz="1800" dirty="0" smtClean="0">
                <a:ea typeface="Calibri"/>
                <a:cs typeface="Times New Roman"/>
              </a:rPr>
              <a:t>Turnuva yeri girilir.</a:t>
            </a:r>
          </a:p>
          <a:p>
            <a:pPr marL="457200" lvl="0" indent="-457200">
              <a:buAutoNum type="alphaLcPeriod"/>
            </a:pPr>
            <a:r>
              <a:rPr lang="tr-TR" sz="1800" dirty="0" smtClean="0">
                <a:ea typeface="Calibri"/>
                <a:cs typeface="Times New Roman"/>
              </a:rPr>
              <a:t>Tur sayısı girilir.</a:t>
            </a:r>
          </a:p>
          <a:p>
            <a:pPr lvl="0">
              <a:buFont typeface="+mj-lt"/>
              <a:buAutoNum type="alphaLcPeriod"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Başlangıç sıralama kriteri seçilir. (Sırala/göster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kısmından sıralama tipi seçilir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.)</a:t>
            </a:r>
          </a:p>
          <a:p>
            <a:pPr lvl="0">
              <a:buFont typeface="+mj-lt"/>
              <a:buAutoNum type="alphaLcPeriod"/>
            </a:pPr>
            <a:endParaRPr lang="tr-T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buAutoNum type="alphaLcPeriod"/>
            </a:pPr>
            <a:endParaRPr lang="tr-TR" sz="1900" dirty="0" smtClean="0">
              <a:ea typeface="Calibri"/>
              <a:cs typeface="Times New Roman"/>
            </a:endParaRPr>
          </a:p>
          <a:p>
            <a:pPr marL="457200" lvl="0" indent="-457200">
              <a:buAutoNum type="alphaLcPeriod"/>
            </a:pPr>
            <a:endParaRPr lang="tr-TR" sz="1900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40000" lnSpcReduction="20000"/>
          </a:bodyPr>
          <a:lstStyle/>
          <a:p>
            <a:pPr lvl="0" algn="ctr"/>
            <a:r>
              <a:rPr lang="tr-TR" sz="6200" dirty="0" smtClean="0">
                <a:solidFill>
                  <a:prstClr val="black"/>
                </a:solidFill>
                <a:ea typeface="Calibri"/>
                <a:cs typeface="Times New Roman"/>
              </a:rPr>
              <a:t>Turnuvalar </a:t>
            </a:r>
            <a:r>
              <a:rPr lang="tr-TR" sz="6200" dirty="0">
                <a:solidFill>
                  <a:prstClr val="black"/>
                </a:solidFill>
                <a:ea typeface="Calibri"/>
                <a:cs typeface="Times New Roman"/>
              </a:rPr>
              <a:t>(TUR)      </a:t>
            </a:r>
            <a:r>
              <a:rPr lang="tr-TR" sz="6200" dirty="0" smtClean="0">
                <a:solidFill>
                  <a:prstClr val="black"/>
                </a:solidFill>
                <a:ea typeface="Calibri"/>
                <a:cs typeface="Times New Roman"/>
              </a:rPr>
              <a:t>                                                                        </a:t>
            </a:r>
            <a:r>
              <a:rPr lang="tr-TR" sz="6200" dirty="0">
                <a:solidFill>
                  <a:prstClr val="black"/>
                </a:solidFill>
                <a:ea typeface="Calibri"/>
                <a:cs typeface="Times New Roman"/>
              </a:rPr>
              <a:t>(Turnuva verileri girilir</a:t>
            </a:r>
            <a:r>
              <a:rPr lang="tr-TR" sz="6200" dirty="0" smtClean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  <a:endParaRPr lang="tr-TR" sz="62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buAutoNum type="alphaLcPeriod" startAt="12"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Turnuvanın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elo’ya Ukd’ye dahil olup olmadığı seçilir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>
              <a:buAutoNum type="alphaLcPeriod" startAt="12"/>
            </a:pP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Eşlendirme 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kriteri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s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eçilir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>
              <a:buAutoNum type="arabicPeriod" startAt="2"/>
            </a:pPr>
            <a:r>
              <a:rPr lang="tr-T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Eşitlik bozmalar:</a:t>
            </a:r>
          </a:p>
          <a:p>
            <a:pPr marL="265113" lvl="0" indent="-265113">
              <a:buFont typeface="+mj-lt"/>
              <a:buAutoNum type="alphaLcPeriod"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  Eşitlik bozmayı seçerek sayfaya giriniz.</a:t>
            </a:r>
          </a:p>
          <a:p>
            <a:pPr marL="354013" indent="-354013">
              <a:buFont typeface="+mj-lt"/>
              <a:buAutoNum type="alphaLcPeriod"/>
            </a:pP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Yönergedeki eşitlik bozmaları 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seçerek giriniz.</a:t>
            </a:r>
          </a:p>
          <a:p>
            <a:pPr marL="354013" indent="-354013">
              <a:buFont typeface="+mj-lt"/>
              <a:buAutoNum type="alphaLcPeriod"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Yönerge sırasına göre eşitlik bozmaları sıralayınız.</a:t>
            </a:r>
          </a:p>
          <a:p>
            <a:pPr lvl="0">
              <a:buAutoNum type="arabicPeriod" startAt="3"/>
            </a:pPr>
            <a:r>
              <a:rPr lang="tr-T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Listeler :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verileri girilir.</a:t>
            </a:r>
          </a:p>
          <a:p>
            <a:pPr marL="0" lvl="0" indent="0">
              <a:buNone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4.    </a:t>
            </a:r>
            <a:r>
              <a:rPr lang="tr-T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Masa-Listesi :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verileri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girilir.</a:t>
            </a:r>
          </a:p>
          <a:p>
            <a:pPr marL="0" lvl="0" indent="0">
              <a:buNone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5.    </a:t>
            </a:r>
            <a:r>
              <a:rPr lang="tr-T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Fide </a:t>
            </a:r>
            <a:r>
              <a:rPr lang="tr-TR" sz="1800" b="1" dirty="0">
                <a:solidFill>
                  <a:prstClr val="black"/>
                </a:solidFill>
                <a:ea typeface="Calibri"/>
                <a:cs typeface="Times New Roman"/>
              </a:rPr>
              <a:t>ünvanı </a:t>
            </a:r>
            <a:r>
              <a:rPr lang="tr-T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: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verileri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girilir.</a:t>
            </a:r>
          </a:p>
          <a:p>
            <a:pPr lvl="0">
              <a:buAutoNum type="arabicPeriod" startAt="6"/>
            </a:pPr>
            <a:r>
              <a:rPr lang="tr-TR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Diğer: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veriler girilir. (Takım eşitlik bozma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)</a:t>
            </a:r>
          </a:p>
          <a:p>
            <a:pPr lvl="0">
              <a:buAutoNum type="arabicPeriod" startAt="6"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Tamam deyip sayfadan çıkılır.</a:t>
            </a:r>
          </a:p>
          <a:p>
            <a:pPr lvl="0">
              <a:buAutoNum type="arabicPeriod" startAt="6"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Yeni dosya için Turnuva verisini kopyala kısmından verilr kopyalanır.</a:t>
            </a:r>
          </a:p>
          <a:p>
            <a:pPr lvl="0">
              <a:buAutoNum type="arabicPeriod" startAt="6"/>
            </a:pPr>
            <a:endParaRPr lang="tr-T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AutoNum type="arabicPeriod" startAt="3"/>
            </a:pPr>
            <a:endParaRPr lang="tr-T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48598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" y="0"/>
            <a:ext cx="9881333" cy="6858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7977336" y="3068960"/>
            <a:ext cx="1928664" cy="97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2.Eşleşme Seçilir.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45627" y="2708920"/>
            <a:ext cx="1522997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 1.</a:t>
            </a:r>
          </a:p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Sporcu  Seçilir.</a:t>
            </a:r>
            <a:endParaRPr lang="tr-TR" sz="3200" dirty="0">
              <a:solidFill>
                <a:prstClr val="black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837715" y="1484784"/>
            <a:ext cx="802917" cy="12178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>
            <a:stCxn id="5" idx="1"/>
          </p:cNvCxnSpPr>
          <p:nvPr/>
        </p:nvCxnSpPr>
        <p:spPr>
          <a:xfrm flipH="1">
            <a:off x="7257256" y="3554960"/>
            <a:ext cx="720080" cy="306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Takımlar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sz="1900" dirty="0" smtClean="0">
                <a:solidFill>
                  <a:prstClr val="black"/>
                </a:solidFill>
              </a:rPr>
              <a:t>Takım turnuvalarında takım isimleri girilir.</a:t>
            </a:r>
            <a:endParaRPr lang="tr-TR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Tarihler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Giriş bölümünün tarihler kısmından veya RD kısmından girebiliriz</a:t>
            </a: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Eşlendirmeden önce tarihler ve saat girilmelidir.</a:t>
            </a: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tr-TR" sz="1900" dirty="0" smtClean="0"/>
          </a:p>
          <a:p>
            <a:pPr marL="457200" indent="-457200">
              <a:buFont typeface="+mj-lt"/>
              <a:buAutoNum type="arabicPeriod"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357229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Sırala </a:t>
            </a:r>
            <a:r>
              <a:rPr lang="tr-TR" dirty="0" err="1">
                <a:solidFill>
                  <a:prstClr val="black"/>
                </a:solidFill>
                <a:ea typeface="Calibri"/>
                <a:cs typeface="Times New Roman"/>
              </a:rPr>
              <a:t>Startınk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prstClr val="black"/>
                </a:solidFill>
                <a:ea typeface="Calibri"/>
                <a:cs typeface="Times New Roman"/>
              </a:rPr>
              <a:t>Rank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dirty="0" err="1" smtClean="0">
                <a:solidFill>
                  <a:prstClr val="black"/>
                </a:solidFill>
                <a:ea typeface="Calibri"/>
                <a:cs typeface="Times New Roman"/>
              </a:rPr>
              <a:t>List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Başlangıç sıralamasından önce;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elo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ve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ukd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güncellemesini yapınız.</a:t>
            </a:r>
          </a:p>
          <a:p>
            <a:pPr lvl="0"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Giriş bölümünden  sırala 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starting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rank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list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seçerek tıklayınız.</a:t>
            </a: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485988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Eşlendirme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Eşlendirme Menüsü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68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Bilgisayar </a:t>
            </a:r>
            <a:r>
              <a:rPr lang="tr-TR" dirty="0" err="1" smtClean="0">
                <a:ea typeface="Calibri"/>
                <a:cs typeface="Times New Roman"/>
              </a:rPr>
              <a:t>otomotik</a:t>
            </a:r>
            <a:r>
              <a:rPr lang="tr-TR" dirty="0" smtClean="0">
                <a:ea typeface="Calibri"/>
                <a:cs typeface="Times New Roman"/>
              </a:rPr>
              <a:t> eşlendirme yapar.</a:t>
            </a:r>
          </a:p>
          <a:p>
            <a:pPr marL="457200" lvl="0" indent="-457200">
              <a:buAutoNum type="arabicPeriod" startAt="2"/>
            </a:pPr>
            <a:r>
              <a:rPr lang="tr-TR" dirty="0" smtClean="0">
                <a:ea typeface="Calibri"/>
                <a:cs typeface="Times New Roman"/>
              </a:rPr>
              <a:t>Eşlendirme </a:t>
            </a:r>
            <a:r>
              <a:rPr lang="tr-TR" dirty="0">
                <a:ea typeface="Calibri"/>
                <a:cs typeface="Times New Roman"/>
              </a:rPr>
              <a:t>menüsünü seçiniz</a:t>
            </a:r>
            <a:r>
              <a:rPr lang="tr-TR" dirty="0" smtClean="0">
                <a:ea typeface="Calibri"/>
                <a:cs typeface="Times New Roman"/>
              </a:rPr>
              <a:t>.</a:t>
            </a:r>
          </a:p>
          <a:p>
            <a:pPr marL="457200" lvl="0" indent="-457200">
              <a:buAutoNum type="arabicPeriod" startAt="2"/>
            </a:pPr>
            <a:r>
              <a:rPr lang="tr-TR" dirty="0" smtClean="0">
                <a:ea typeface="Calibri"/>
                <a:cs typeface="Times New Roman"/>
              </a:rPr>
              <a:t>Birinci Sporcunun rengini seçiniz.</a:t>
            </a:r>
            <a:endParaRPr lang="tr-TR" dirty="0"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tr-TR" dirty="0" smtClean="0">
                <a:ea typeface="Calibri"/>
                <a:cs typeface="Times New Roman"/>
              </a:rPr>
              <a:t>3.  </a:t>
            </a:r>
            <a:r>
              <a:rPr lang="tr-TR" dirty="0" err="1" smtClean="0">
                <a:ea typeface="Calibri"/>
                <a:cs typeface="Times New Roman"/>
              </a:rPr>
              <a:t>Başlayı</a:t>
            </a:r>
            <a:r>
              <a:rPr lang="tr-TR" dirty="0" smtClean="0">
                <a:ea typeface="Calibri"/>
                <a:cs typeface="Times New Roman"/>
              </a:rPr>
              <a:t> </a:t>
            </a:r>
            <a:r>
              <a:rPr lang="tr-TR" dirty="0">
                <a:ea typeface="Calibri"/>
                <a:cs typeface="Times New Roman"/>
              </a:rPr>
              <a:t>seçiniz.</a:t>
            </a:r>
          </a:p>
          <a:p>
            <a:pPr marL="457200" indent="-457200">
              <a:buAutoNum type="arabicPeriod" startAt="4"/>
            </a:pPr>
            <a:r>
              <a:rPr lang="tr-TR" dirty="0" smtClean="0">
                <a:ea typeface="Calibri"/>
                <a:cs typeface="Times New Roman"/>
              </a:rPr>
              <a:t>Tamamı </a:t>
            </a:r>
            <a:r>
              <a:rPr lang="tr-TR" dirty="0">
                <a:ea typeface="Calibri"/>
                <a:cs typeface="Times New Roman"/>
              </a:rPr>
              <a:t>seçiniz</a:t>
            </a:r>
            <a:r>
              <a:rPr lang="tr-TR" dirty="0" smtClean="0">
                <a:ea typeface="Calibri"/>
                <a:cs typeface="Times New Roman"/>
              </a:rPr>
              <a:t>.</a:t>
            </a:r>
          </a:p>
          <a:p>
            <a:pPr marL="457200" indent="-457200">
              <a:buAutoNum type="arabicPeriod" startAt="5"/>
            </a:pPr>
            <a:r>
              <a:rPr lang="tr-TR" dirty="0" err="1">
                <a:ea typeface="Calibri"/>
                <a:cs typeface="Times New Roman"/>
              </a:rPr>
              <a:t>E</a:t>
            </a:r>
            <a:r>
              <a:rPr lang="tr-TR" dirty="0" err="1" smtClean="0">
                <a:ea typeface="Calibri"/>
                <a:cs typeface="Times New Roman"/>
              </a:rPr>
              <a:t>şlendirmeyi</a:t>
            </a:r>
            <a:r>
              <a:rPr lang="tr-TR" dirty="0" smtClean="0">
                <a:ea typeface="Calibri"/>
                <a:cs typeface="Times New Roman"/>
              </a:rPr>
              <a:t> değiştirmek için </a:t>
            </a:r>
            <a:r>
              <a:rPr lang="tr-TR" dirty="0" err="1" smtClean="0">
                <a:ea typeface="Calibri"/>
                <a:cs typeface="Times New Roman"/>
              </a:rPr>
              <a:t>Rd</a:t>
            </a:r>
            <a:r>
              <a:rPr lang="tr-TR" dirty="0" smtClean="0">
                <a:ea typeface="Calibri"/>
                <a:cs typeface="Times New Roman"/>
              </a:rPr>
              <a:t> seçiniz.</a:t>
            </a:r>
          </a:p>
          <a:p>
            <a:pPr marL="457200" indent="-457200">
              <a:buAutoNum type="arabicPeriod" startAt="6"/>
            </a:pPr>
            <a:r>
              <a:rPr lang="tr-TR" dirty="0" err="1" smtClean="0">
                <a:ea typeface="Calibri"/>
                <a:cs typeface="Times New Roman"/>
              </a:rPr>
              <a:t>Rd</a:t>
            </a:r>
            <a:r>
              <a:rPr lang="tr-TR" dirty="0" smtClean="0">
                <a:ea typeface="Calibri"/>
                <a:cs typeface="Times New Roman"/>
              </a:rPr>
              <a:t>’ de değiştireceğiniz turun </a:t>
            </a:r>
            <a:r>
              <a:rPr lang="tr-TR" dirty="0" err="1" smtClean="0">
                <a:ea typeface="Calibri"/>
                <a:cs typeface="Times New Roman"/>
              </a:rPr>
              <a:t>eşlendirmesinin</a:t>
            </a:r>
            <a:r>
              <a:rPr lang="tr-TR" dirty="0" smtClean="0">
                <a:ea typeface="Calibri"/>
                <a:cs typeface="Times New Roman"/>
              </a:rPr>
              <a:t> bir tur öncesini seçiniz.</a:t>
            </a:r>
          </a:p>
          <a:p>
            <a:pPr marL="0" indent="0">
              <a:buNone/>
            </a:pPr>
            <a:r>
              <a:rPr lang="tr-TR" dirty="0" smtClean="0">
                <a:ea typeface="Calibri"/>
                <a:cs typeface="Times New Roman"/>
              </a:rPr>
              <a:t>7.   Eşlendirmeye devam ediniz.</a:t>
            </a: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Yeni Sporcu Gir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68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sz="2000" dirty="0" smtClean="0">
                <a:ea typeface="Calibri"/>
                <a:cs typeface="Times New Roman"/>
              </a:rPr>
              <a:t>Yapılmış </a:t>
            </a:r>
            <a:r>
              <a:rPr lang="tr-TR" sz="2000" dirty="0" err="1" smtClean="0">
                <a:ea typeface="Calibri"/>
                <a:cs typeface="Times New Roman"/>
              </a:rPr>
              <a:t>eşlendirmeyi</a:t>
            </a:r>
            <a:r>
              <a:rPr lang="tr-TR" sz="2000" dirty="0" smtClean="0">
                <a:ea typeface="Calibri"/>
                <a:cs typeface="Times New Roman"/>
              </a:rPr>
              <a:t> elle değiştirebilirsiniz.</a:t>
            </a:r>
          </a:p>
          <a:p>
            <a:pPr marL="0" lvl="0" indent="0">
              <a:buNone/>
            </a:pPr>
            <a:r>
              <a:rPr lang="tr-TR" sz="2000" dirty="0" smtClean="0">
                <a:ea typeface="Calibri"/>
                <a:cs typeface="Times New Roman"/>
              </a:rPr>
              <a:t>2.   Yapılmış </a:t>
            </a:r>
            <a:r>
              <a:rPr lang="tr-TR" sz="2000" dirty="0" err="1" smtClean="0">
                <a:ea typeface="Calibri"/>
                <a:cs typeface="Times New Roman"/>
              </a:rPr>
              <a:t>eşlendirmeye</a:t>
            </a:r>
            <a:r>
              <a:rPr lang="tr-TR" sz="2000" dirty="0" smtClean="0">
                <a:ea typeface="Calibri"/>
                <a:cs typeface="Times New Roman"/>
              </a:rPr>
              <a:t> yeni sporcu eşlendirmesi ekleyebilirsiniz.</a:t>
            </a:r>
          </a:p>
          <a:p>
            <a:pPr marL="0" lvl="0" indent="0">
              <a:buNone/>
            </a:pPr>
            <a:r>
              <a:rPr lang="tr-TR" sz="2000" dirty="0" smtClean="0">
                <a:ea typeface="Calibri"/>
                <a:cs typeface="Times New Roman"/>
              </a:rPr>
              <a:t>3.    Eşlendirme </a:t>
            </a:r>
            <a:r>
              <a:rPr lang="tr-TR" sz="2000" dirty="0">
                <a:ea typeface="Calibri"/>
                <a:cs typeface="Times New Roman"/>
              </a:rPr>
              <a:t>bölümüne geliniz</a:t>
            </a:r>
            <a:r>
              <a:rPr lang="tr-TR" sz="2000" dirty="0" smtClean="0">
                <a:ea typeface="Calibri"/>
                <a:cs typeface="Times New Roman"/>
              </a:rPr>
              <a:t>.</a:t>
            </a:r>
            <a:endParaRPr lang="tr-TR" sz="2000" dirty="0"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tr-TR" sz="2000" dirty="0" smtClean="0">
                <a:ea typeface="Calibri"/>
                <a:cs typeface="Times New Roman"/>
              </a:rPr>
              <a:t>4.    Yeni </a:t>
            </a:r>
            <a:r>
              <a:rPr lang="tr-TR" sz="2000" dirty="0">
                <a:ea typeface="Calibri"/>
                <a:cs typeface="Times New Roman"/>
              </a:rPr>
              <a:t>sporcu gire giriniz.</a:t>
            </a:r>
          </a:p>
          <a:p>
            <a:pPr marL="0" lvl="0" indent="0">
              <a:buNone/>
            </a:pPr>
            <a:r>
              <a:rPr lang="tr-TR" sz="2000" dirty="0" smtClean="0">
                <a:ea typeface="Calibri"/>
                <a:cs typeface="Times New Roman"/>
              </a:rPr>
              <a:t>5.    </a:t>
            </a:r>
            <a:r>
              <a:rPr lang="tr-TR" sz="2000" dirty="0" err="1" smtClean="0">
                <a:ea typeface="Calibri"/>
                <a:cs typeface="Times New Roman"/>
              </a:rPr>
              <a:t>Eşlendirmeyi</a:t>
            </a:r>
            <a:r>
              <a:rPr lang="tr-TR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elle belirle sayfasının sporcular kısmından (sol bölüm) sporcu seçerek eşlendirme yapınız.</a:t>
            </a:r>
          </a:p>
          <a:p>
            <a:pPr marL="0" lvl="0" indent="0">
              <a:buNone/>
            </a:pPr>
            <a:r>
              <a:rPr lang="tr-TR" sz="2000" dirty="0" smtClean="0">
                <a:ea typeface="Calibri"/>
                <a:cs typeface="Times New Roman"/>
              </a:rPr>
              <a:t>6.    Önerilen </a:t>
            </a:r>
            <a:r>
              <a:rPr lang="tr-TR" sz="2000" dirty="0">
                <a:ea typeface="Calibri"/>
                <a:cs typeface="Times New Roman"/>
              </a:rPr>
              <a:t>veya alternatif eşleşmeyi seçiniz.</a:t>
            </a:r>
          </a:p>
          <a:p>
            <a:pPr marL="0" lvl="0" indent="0">
              <a:buNone/>
            </a:pPr>
            <a:r>
              <a:rPr lang="tr-TR" sz="2000" dirty="0" smtClean="0">
                <a:ea typeface="Calibri"/>
                <a:cs typeface="Times New Roman"/>
              </a:rPr>
              <a:t>7.    Kapat </a:t>
            </a:r>
            <a:r>
              <a:rPr lang="tr-TR" sz="2000" dirty="0">
                <a:ea typeface="Calibri"/>
                <a:cs typeface="Times New Roman"/>
              </a:rPr>
              <a:t>tıklayarak çıkınız.</a:t>
            </a:r>
          </a:p>
        </p:txBody>
      </p:sp>
    </p:spTree>
    <p:extLst>
      <p:ext uri="{BB962C8B-B14F-4D97-AF65-F5344CB8AC3E}">
        <p14:creationId xmlns:p14="http://schemas.microsoft.com/office/powerpoint/2010/main" val="485988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Eşlendirme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Sporcu Gir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Yapılmamış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eşlendirmeyi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elle </a:t>
            </a: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yapabilirsiniz</a:t>
            </a:r>
          </a:p>
          <a:p>
            <a:pPr marL="0" lvl="0" indent="0">
              <a:buNone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2.    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Eşlendirme bölümüne geliniz.</a:t>
            </a:r>
          </a:p>
          <a:p>
            <a:pPr marL="0" lvl="0" indent="0">
              <a:buNone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3.    Sporcu 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gire giriniz.</a:t>
            </a:r>
          </a:p>
          <a:p>
            <a:pPr marL="0" lvl="0" indent="0">
              <a:buNone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4.    </a:t>
            </a:r>
            <a:r>
              <a:rPr lang="tr-TR" sz="2000" dirty="0" err="1">
                <a:solidFill>
                  <a:prstClr val="black"/>
                </a:solidFill>
                <a:ea typeface="Calibri"/>
                <a:cs typeface="Times New Roman"/>
              </a:rPr>
              <a:t>Eşlendirmeyi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elle belirle sayfasının sporcular kısmından (sol bölüm) sporcu seçerek eşlendirme yapınız.</a:t>
            </a:r>
          </a:p>
          <a:p>
            <a:pPr marL="0" lvl="0" indent="0">
              <a:buNone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5.    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Önerilen veya alternatif eşleşmeyi seçiniz.</a:t>
            </a:r>
          </a:p>
          <a:p>
            <a:pPr marL="0" lvl="0" indent="0">
              <a:buNone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6.    Kapat 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tıklayarak çıkınız.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Sporcu Çıkart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r-TR" sz="2000" dirty="0" smtClean="0"/>
              <a:t>Turdan sporcu çıkartır.</a:t>
            </a:r>
          </a:p>
          <a:p>
            <a:pPr marL="457200" indent="-457200">
              <a:buAutoNum type="arabicPeriod" startAt="2"/>
            </a:pPr>
            <a:r>
              <a:rPr lang="tr-TR" sz="2000" dirty="0" smtClean="0"/>
              <a:t>Sporcu çıkartı  seçiniz.</a:t>
            </a:r>
          </a:p>
          <a:p>
            <a:pPr marL="457200" indent="-457200">
              <a:buAutoNum type="arabicPeriod" startAt="3"/>
            </a:pPr>
            <a:r>
              <a:rPr lang="tr-TR" sz="2000" dirty="0" smtClean="0"/>
              <a:t>Sporcu çıkart sayfasından sporcu seçiniz.</a:t>
            </a:r>
          </a:p>
          <a:p>
            <a:pPr marL="0" indent="0">
              <a:buNone/>
            </a:pPr>
            <a:r>
              <a:rPr lang="tr-TR" sz="2000" dirty="0" smtClean="0"/>
              <a:t>4.    Sporcuyu çıkaracağınız turları seçiniz.</a:t>
            </a:r>
          </a:p>
          <a:p>
            <a:pPr marL="0" indent="0">
              <a:buNone/>
            </a:pPr>
            <a:r>
              <a:rPr lang="tr-TR" sz="2000" dirty="0" smtClean="0"/>
              <a:t>5.     Tamamı  seçiniz</a:t>
            </a:r>
            <a:r>
              <a:rPr lang="tr-TR" sz="1900" dirty="0" smtClean="0"/>
              <a:t>.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235368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Eşlendirme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Sporcuyu Tur Atlat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Sporcunun tur atlaması elle yapılır.</a:t>
            </a:r>
          </a:p>
          <a:p>
            <a:pPr marL="457200" lvl="0" indent="-457200">
              <a:buAutoNum type="arabicPeriod" startAt="2"/>
            </a:pPr>
            <a:r>
              <a:rPr lang="tr-TR" dirty="0" smtClean="0">
                <a:ea typeface="Calibri"/>
                <a:cs typeface="Times New Roman"/>
              </a:rPr>
              <a:t>Sporcuyu tur atlat seçilir.</a:t>
            </a:r>
          </a:p>
          <a:p>
            <a:pPr marL="457200" lvl="0" indent="-457200">
              <a:buAutoNum type="arabicPeriod" startAt="3"/>
            </a:pPr>
            <a:r>
              <a:rPr lang="tr-TR" dirty="0" smtClean="0">
                <a:ea typeface="Calibri"/>
                <a:cs typeface="Times New Roman"/>
              </a:rPr>
              <a:t>Tur atlatılacak sporcu seçilir.</a:t>
            </a:r>
          </a:p>
          <a:p>
            <a:pPr marL="457200" lvl="0" indent="-457200">
              <a:buAutoNum type="arabicPeriod" startAt="4"/>
            </a:pPr>
            <a:r>
              <a:rPr lang="tr-TR" dirty="0" smtClean="0">
                <a:ea typeface="Calibri"/>
                <a:cs typeface="Times New Roman"/>
              </a:rPr>
              <a:t>Seçtiğiniz sporcuya evet deyiniz.</a:t>
            </a: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Sporcuyu Yeniden Aktifleştir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r-TR" sz="2000" dirty="0" smtClean="0"/>
              <a:t>Eşlendirmeye alınmayan sporcunun  tekrar </a:t>
            </a:r>
            <a:r>
              <a:rPr lang="tr-TR" sz="2000" dirty="0" err="1" smtClean="0"/>
              <a:t>eşlendirmeye</a:t>
            </a:r>
            <a:r>
              <a:rPr lang="tr-TR" sz="2000" dirty="0" smtClean="0"/>
              <a:t> alınmasını sağlar.</a:t>
            </a:r>
          </a:p>
          <a:p>
            <a:pPr marL="457200" indent="-457200">
              <a:buAutoNum type="arabicPeriod" startAt="2"/>
            </a:pPr>
            <a:r>
              <a:rPr lang="tr-TR" sz="2000" dirty="0" smtClean="0"/>
              <a:t>Sporcuyu yeniden aktifleştir seçilir.</a:t>
            </a:r>
          </a:p>
          <a:p>
            <a:pPr marL="457200" indent="-457200">
              <a:buAutoNum type="arabicPeriod" startAt="3"/>
            </a:pPr>
            <a:r>
              <a:rPr lang="tr-TR" sz="2000" dirty="0" smtClean="0"/>
              <a:t>Yeniden aktifleştirilecek sporcu sayfasından sporcu seçilir.</a:t>
            </a:r>
          </a:p>
          <a:p>
            <a:pPr marL="0" indent="0">
              <a:buNone/>
            </a:pPr>
            <a:r>
              <a:rPr lang="tr-TR" sz="2000" dirty="0" smtClean="0"/>
              <a:t>4.    Kalan turlarda oynuyor seçilir.</a:t>
            </a:r>
          </a:p>
          <a:p>
            <a:pPr marL="0" indent="0">
              <a:buNone/>
            </a:pPr>
            <a:r>
              <a:rPr lang="tr-TR" sz="2000" dirty="0" smtClean="0"/>
              <a:t>5.    Tamam seçilir.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35368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Eşlendirme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Forbidden </a:t>
            </a:r>
            <a:r>
              <a:rPr lang="tr-TR" dirty="0" err="1" smtClean="0"/>
              <a:t>pairings</a:t>
            </a:r>
            <a:r>
              <a:rPr lang="tr-TR" dirty="0" smtClean="0"/>
              <a:t>                         (Eşlendirme Yasağı)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ea typeface="Calibri"/>
                <a:cs typeface="Times New Roman"/>
              </a:rPr>
              <a:t>Sporcuların beraber eşlendirmesi yasklanır.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ea typeface="Calibri"/>
                <a:cs typeface="Times New Roman"/>
              </a:rPr>
              <a:t>Forbidden pairings seçiniz.</a:t>
            </a: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Forbidden pairings sayfasından oyuncu 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Seçilen oyuncuya rakip olmayacak, oyuncuları 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OK basarak sayfadan çıkınız.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Eşlendirme menüsü sayfasından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 No forbidden 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pairings </a:t>
            </a: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 işaretleyiniz.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Eşlendirmeyi başlat seçiniz.</a:t>
            </a:r>
          </a:p>
          <a:p>
            <a:pPr marL="0" lvl="0" indent="0">
              <a:buNone/>
            </a:pPr>
            <a:endParaRPr lang="tr-TR" sz="19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tr-TR" sz="2000" dirty="0" smtClean="0"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343831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Bilgi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Tur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Sporcu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235368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Bilgi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İhraç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Turlardan ihraç olan sporcuları gösterir.</a:t>
            </a: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786080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Çıktı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786080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err="1" smtClean="0"/>
              <a:t>Rd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Tur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78608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4232920" y="5517232"/>
            <a:ext cx="2886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prstClr val="black"/>
                </a:solidFill>
              </a:rPr>
              <a:t>Kapat Seçilir.</a:t>
            </a:r>
            <a:endParaRPr lang="tr-TR" sz="3200" dirty="0">
              <a:solidFill>
                <a:prstClr val="black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7118920" y="5013176"/>
            <a:ext cx="642392" cy="86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Listeler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Alfabetik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Sporcuların alfabetik listesi gösterir.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Sporcuların alfabetik listesinin çıktısı alınır.</a:t>
            </a: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Başlangıç Sıralaması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Sporcuları başlangıç sıralaması listesini 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gösterir.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Sporcuları başlangıç sıralaması </a:t>
            </a: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listesinin çıktısı 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alınır.</a:t>
            </a: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786080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Listeler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Geçici/ Final Sıralaması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Geçici/Final sıralamasını gösterir.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Geçici/Final </a:t>
            </a: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sıralamasının çıktısı alınır.</a:t>
            </a:r>
            <a:endParaRPr lang="tr-TR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Eşlendirme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Eşlendirme listesini gösterir.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>
                <a:solidFill>
                  <a:prstClr val="black"/>
                </a:solidFill>
              </a:rPr>
              <a:t>Eşlendirme </a:t>
            </a:r>
            <a:r>
              <a:rPr lang="tr-TR" dirty="0" smtClean="0">
                <a:solidFill>
                  <a:prstClr val="black"/>
                </a:solidFill>
              </a:rPr>
              <a:t>listesinin çıktısı alınır.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2496950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Listeler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Sonuç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solidFill>
                  <a:prstClr val="black"/>
                </a:solidFill>
              </a:rPr>
              <a:t>Sonuç listesini </a:t>
            </a:r>
            <a:r>
              <a:rPr lang="tr-TR" dirty="0">
                <a:solidFill>
                  <a:prstClr val="black"/>
                </a:solidFill>
              </a:rPr>
              <a:t>gösterir.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solidFill>
                  <a:prstClr val="black"/>
                </a:solidFill>
              </a:rPr>
              <a:t>Sonuç </a:t>
            </a:r>
            <a:r>
              <a:rPr lang="tr-TR" dirty="0">
                <a:solidFill>
                  <a:prstClr val="black"/>
                </a:solidFill>
              </a:rPr>
              <a:t>listesinin çıktısı alınır.</a:t>
            </a:r>
          </a:p>
          <a:p>
            <a:pPr marL="0" lvl="0" indent="0">
              <a:buNone/>
            </a:pPr>
            <a:endParaRPr lang="tr-TR" sz="1900" dirty="0">
              <a:solidFill>
                <a:prstClr val="black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Tablo/Başlangıç Sıralaması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Tablo/Başlangıç 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sıralamasını gösterir.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Tablo/Başlangıç </a:t>
            </a: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sıralamasının 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çıktısı alınır.</a:t>
            </a: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50014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Listeler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Tablo/Eşitlik Bozma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Tablo/Eşitlik bozmayı gösterir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Tablo/Eşitlik bozmayı 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çıktısı alınır.</a:t>
            </a:r>
          </a:p>
          <a:p>
            <a:pPr marL="0" lvl="0" indent="0">
              <a:buNone/>
            </a:pPr>
            <a:endParaRPr lang="tr-TR" sz="1900" dirty="0">
              <a:solidFill>
                <a:prstClr val="black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Maç Kartları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Maç kartlarini gösterir.</a:t>
            </a:r>
          </a:p>
          <a:p>
            <a:pPr marL="457200" indent="-457200">
              <a:buFont typeface="+mj-lt"/>
              <a:buAutoNum type="arabicPeriod"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50014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Listeler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Takım Listesi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Takımların Geçici/Final sıralamasını gösterir.</a:t>
            </a: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Takım sıralaması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1900" dirty="0" smtClean="0"/>
              <a:t>Takımların başlangıç sıralamasını gösterir.</a:t>
            </a:r>
          </a:p>
          <a:p>
            <a:pPr marL="457200" indent="-457200">
              <a:buFont typeface="+mj-lt"/>
              <a:buAutoNum type="arabicPeriod"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999620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Listeler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999620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tr-TR" sz="2400" b="1">
                <a:solidFill>
                  <a:prstClr val="black"/>
                </a:solidFill>
              </a:rPr>
              <a:t>Yazdırma Menüsü Ayarları</a:t>
            </a:r>
            <a:endParaRPr lang="tr-TR" sz="24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Yazdırma Menüsüne Giriş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Listeler bölümünü 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Yadıracağınız listeyi başlığını 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Yazdırma menüsünü 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 smtClean="0">
                <a:ea typeface="Calibri"/>
                <a:cs typeface="Times New Roman"/>
              </a:rPr>
              <a:t>Yazdırma menüsüne giriş yaptınız.</a:t>
            </a: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Listeyi Bölme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1900" dirty="0" smtClean="0"/>
              <a:t>Listeyi böler.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900" dirty="0" smtClean="0"/>
              <a:t>Listeyi seçin. ( Örnek Eşlendirme, </a:t>
            </a:r>
            <a:r>
              <a:rPr lang="tr-TR" sz="1900" dirty="0" err="1" smtClean="0"/>
              <a:t>Sonuç..gibi</a:t>
            </a:r>
            <a:r>
              <a:rPr lang="tr-TR" sz="19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900" dirty="0" smtClean="0"/>
              <a:t>Yazdırma menüsüne giriniz.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900" dirty="0" smtClean="0"/>
              <a:t>Sporcular/satırlar kısmına böleceğiniz kısmı sayı olarak giriniz.(1 den 25 e gibi.)</a:t>
            </a:r>
          </a:p>
          <a:p>
            <a:pPr marL="457200" indent="-457200">
              <a:buFont typeface="+mj-lt"/>
              <a:buAutoNum type="arabicPeriod"/>
            </a:pPr>
            <a:endParaRPr lang="tr-TR" sz="1900" dirty="0" smtClean="0"/>
          </a:p>
        </p:txBody>
      </p:sp>
    </p:spTree>
    <p:extLst>
      <p:ext uri="{BB962C8B-B14F-4D97-AF65-F5344CB8AC3E}">
        <p14:creationId xmlns:p14="http://schemas.microsoft.com/office/powerpoint/2010/main" val="250014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tr-TR" sz="2400" b="1" dirty="0">
                <a:solidFill>
                  <a:prstClr val="black"/>
                </a:solidFill>
              </a:rPr>
              <a:t>Yazdırma Menüsü Ayarları</a:t>
            </a:r>
            <a:endParaRPr lang="tr-TR" sz="24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Genel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68288" lvl="0" indent="-268288" defTabSz="901700">
              <a:buFont typeface="+mj-lt"/>
              <a:buAutoNum type="arabicPeriod"/>
            </a:pPr>
            <a:r>
              <a:rPr lang="tr-TR" sz="2000" b="1" dirty="0" smtClean="0">
                <a:solidFill>
                  <a:prstClr val="black"/>
                </a:solidFill>
              </a:rPr>
              <a:t> </a:t>
            </a:r>
            <a:r>
              <a:rPr lang="tr-TR" sz="1900" b="1" dirty="0" smtClean="0">
                <a:solidFill>
                  <a:prstClr val="black"/>
                </a:solidFill>
              </a:rPr>
              <a:t>Boyut(nokta)</a:t>
            </a:r>
            <a:r>
              <a:rPr lang="tr-TR" sz="1900" dirty="0" smtClean="0">
                <a:solidFill>
                  <a:prstClr val="black"/>
                </a:solidFill>
              </a:rPr>
              <a:t>:</a:t>
            </a:r>
            <a:r>
              <a:rPr lang="tr-TR" sz="1900" dirty="0" err="1" smtClean="0">
                <a:solidFill>
                  <a:prstClr val="black"/>
                </a:solidFill>
              </a:rPr>
              <a:t>Yadırma</a:t>
            </a:r>
            <a:r>
              <a:rPr lang="tr-TR" sz="1900" dirty="0" smtClean="0">
                <a:solidFill>
                  <a:prstClr val="black"/>
                </a:solidFill>
              </a:rPr>
              <a:t> boyutu değiştirilir.</a:t>
            </a:r>
          </a:p>
          <a:p>
            <a:pPr marL="268288" lvl="0" indent="-268288" defTabSz="901700">
              <a:buFont typeface="+mj-lt"/>
              <a:buAutoNum type="arabicPeriod"/>
            </a:pPr>
            <a:r>
              <a:rPr lang="tr-TR" sz="1900" b="1" dirty="0" smtClean="0">
                <a:solidFill>
                  <a:prstClr val="black"/>
                </a:solidFill>
              </a:rPr>
              <a:t> Satır/sayfa: </a:t>
            </a:r>
            <a:r>
              <a:rPr lang="tr-TR" sz="1900" dirty="0" err="1" smtClean="0">
                <a:solidFill>
                  <a:prstClr val="black"/>
                </a:solidFill>
              </a:rPr>
              <a:t>Yadırma</a:t>
            </a:r>
            <a:r>
              <a:rPr lang="tr-TR" sz="1900" dirty="0" smtClean="0">
                <a:solidFill>
                  <a:prstClr val="black"/>
                </a:solidFill>
              </a:rPr>
              <a:t> Satır/sayfa   değiştirilir.</a:t>
            </a:r>
          </a:p>
          <a:p>
            <a:pPr marL="268288" lvl="0" indent="-268288" defTabSz="901700">
              <a:buFont typeface="+mj-lt"/>
              <a:buAutoNum type="arabicPeriod"/>
            </a:pPr>
            <a:r>
              <a:rPr lang="tr-TR" sz="1900" b="1" dirty="0" smtClean="0">
                <a:solidFill>
                  <a:prstClr val="black"/>
                </a:solidFill>
              </a:rPr>
              <a:t>Biçim: </a:t>
            </a:r>
            <a:r>
              <a:rPr lang="tr-TR" sz="1900" dirty="0" smtClean="0">
                <a:solidFill>
                  <a:prstClr val="black"/>
                </a:solidFill>
              </a:rPr>
              <a:t>Yazdırma sayfası Dikey/Yatay                        değiştirilir.</a:t>
            </a:r>
          </a:p>
          <a:p>
            <a:pPr marL="268288" lvl="0" indent="-268288" defTabSz="901700">
              <a:buFont typeface="+mj-lt"/>
              <a:buAutoNum type="arabicPeriod"/>
            </a:pPr>
            <a:r>
              <a:rPr lang="tr-TR" sz="1900" b="1" dirty="0" smtClean="0">
                <a:solidFill>
                  <a:prstClr val="black"/>
                </a:solidFill>
              </a:rPr>
              <a:t> Biçim: </a:t>
            </a:r>
            <a:r>
              <a:rPr lang="tr-TR" sz="1900" dirty="0" smtClean="0">
                <a:solidFill>
                  <a:prstClr val="black"/>
                </a:solidFill>
              </a:rPr>
              <a:t>Yazdırma sayfası Dikey/Yatay   değiştirilir.</a:t>
            </a:r>
          </a:p>
          <a:p>
            <a:pPr marL="268288" lvl="0" indent="-268288" defTabSz="901700">
              <a:buFont typeface="+mj-lt"/>
              <a:buAutoNum type="arabicPeriod"/>
            </a:pPr>
            <a:r>
              <a:rPr lang="tr-TR" sz="1900" b="1" dirty="0" smtClean="0">
                <a:solidFill>
                  <a:prstClr val="black"/>
                </a:solidFill>
              </a:rPr>
              <a:t> Yazı Tipi: </a:t>
            </a:r>
            <a:r>
              <a:rPr lang="tr-TR" sz="1900" dirty="0" smtClean="0">
                <a:solidFill>
                  <a:prstClr val="black"/>
                </a:solidFill>
              </a:rPr>
              <a:t>Yazı tipi değiştirilir.</a:t>
            </a:r>
          </a:p>
          <a:p>
            <a:pPr marL="268288" lvl="0" indent="-268288" defTabSz="901700">
              <a:buFont typeface="+mj-lt"/>
              <a:buAutoNum type="arabicPeriod"/>
            </a:pPr>
            <a:r>
              <a:rPr lang="tr-TR" sz="1900" b="1" dirty="0" smtClean="0">
                <a:solidFill>
                  <a:prstClr val="black"/>
                </a:solidFill>
              </a:rPr>
              <a:t> Liste </a:t>
            </a:r>
            <a:r>
              <a:rPr lang="tr-TR" sz="1900" b="1" dirty="0">
                <a:solidFill>
                  <a:prstClr val="black"/>
                </a:solidFill>
              </a:rPr>
              <a:t>Seçimi</a:t>
            </a:r>
            <a:r>
              <a:rPr lang="tr-TR" sz="1900" dirty="0">
                <a:solidFill>
                  <a:prstClr val="black"/>
                </a:solidFill>
              </a:rPr>
              <a:t>: Liste </a:t>
            </a:r>
            <a:r>
              <a:rPr lang="tr-TR" sz="1900" dirty="0" smtClean="0">
                <a:solidFill>
                  <a:prstClr val="black"/>
                </a:solidFill>
              </a:rPr>
              <a:t>seçimi </a:t>
            </a:r>
            <a:r>
              <a:rPr lang="tr-TR" sz="1900" dirty="0">
                <a:solidFill>
                  <a:prstClr val="black"/>
                </a:solidFill>
              </a:rPr>
              <a:t>yapılır</a:t>
            </a:r>
            <a:r>
              <a:rPr lang="tr-TR" sz="1900" dirty="0" smtClean="0">
                <a:solidFill>
                  <a:prstClr val="black"/>
                </a:solidFill>
              </a:rPr>
              <a:t>.</a:t>
            </a:r>
          </a:p>
          <a:p>
            <a:pPr marL="268288" lvl="0" indent="-268288" defTabSz="901700">
              <a:buFont typeface="+mj-lt"/>
              <a:buAutoNum type="arabicPeriod"/>
            </a:pPr>
            <a:r>
              <a:rPr lang="tr-TR" sz="1900" b="1" dirty="0" smtClean="0">
                <a:solidFill>
                  <a:prstClr val="black"/>
                </a:solidFill>
              </a:rPr>
              <a:t> Diğer Ayarlar: </a:t>
            </a:r>
            <a:r>
              <a:rPr lang="tr-TR" sz="1900" dirty="0" smtClean="0">
                <a:solidFill>
                  <a:prstClr val="black"/>
                </a:solidFill>
              </a:rPr>
              <a:t>Diğer ayar başlıkları seçilir.</a:t>
            </a:r>
          </a:p>
          <a:p>
            <a:pPr marL="268288" lvl="0" indent="-268288" defTabSz="901700">
              <a:buFont typeface="+mj-lt"/>
              <a:buAutoNum type="arabicPeriod"/>
            </a:pPr>
            <a:r>
              <a:rPr lang="tr-TR" sz="1900" b="1" dirty="0" smtClean="0">
                <a:solidFill>
                  <a:prstClr val="black"/>
                </a:solidFill>
              </a:rPr>
              <a:t>  </a:t>
            </a:r>
            <a:r>
              <a:rPr lang="tr-TR" sz="1900" b="1" dirty="0">
                <a:solidFill>
                  <a:prstClr val="black"/>
                </a:solidFill>
              </a:rPr>
              <a:t>Listeyi Bölme: </a:t>
            </a:r>
            <a:r>
              <a:rPr lang="tr-TR" sz="1900" dirty="0">
                <a:solidFill>
                  <a:prstClr val="black"/>
                </a:solidFill>
              </a:rPr>
              <a:t>Listeyi </a:t>
            </a:r>
            <a:r>
              <a:rPr lang="tr-TR" sz="1900" dirty="0" smtClean="0">
                <a:solidFill>
                  <a:prstClr val="black"/>
                </a:solidFill>
              </a:rPr>
              <a:t>böler.</a:t>
            </a:r>
          </a:p>
          <a:p>
            <a:pPr marL="268288" lvl="0" indent="-268288" defTabSz="901700">
              <a:buAutoNum type="alphaLcPeriod"/>
            </a:pPr>
            <a:r>
              <a:rPr lang="tr-TR" sz="1900" dirty="0" smtClean="0">
                <a:solidFill>
                  <a:prstClr val="black"/>
                </a:solidFill>
              </a:rPr>
              <a:t>Listeyi </a:t>
            </a:r>
            <a:r>
              <a:rPr lang="tr-TR" sz="1900" dirty="0">
                <a:solidFill>
                  <a:prstClr val="black"/>
                </a:solidFill>
              </a:rPr>
              <a:t>seçin. ( Örnek Eşlendirme, </a:t>
            </a:r>
            <a:r>
              <a:rPr lang="tr-TR" sz="1900" dirty="0" err="1">
                <a:solidFill>
                  <a:prstClr val="black"/>
                </a:solidFill>
              </a:rPr>
              <a:t>Sonuç..gibi</a:t>
            </a:r>
            <a:r>
              <a:rPr lang="tr-TR" sz="1900" dirty="0" smtClean="0">
                <a:solidFill>
                  <a:prstClr val="black"/>
                </a:solidFill>
              </a:rPr>
              <a:t>)</a:t>
            </a:r>
          </a:p>
          <a:p>
            <a:pPr marL="268288" lvl="0" indent="-268288" defTabSz="901700">
              <a:buAutoNum type="alphaLcPeriod"/>
            </a:pPr>
            <a:r>
              <a:rPr lang="tr-TR" sz="1900" dirty="0">
                <a:solidFill>
                  <a:prstClr val="black"/>
                </a:solidFill>
              </a:rPr>
              <a:t>Yazdırma menüsüne giriniz.</a:t>
            </a:r>
          </a:p>
          <a:p>
            <a:pPr marL="268288" lvl="0" indent="-268288" defTabSz="901700">
              <a:buAutoNum type="alphaLcPeriod"/>
            </a:pPr>
            <a:r>
              <a:rPr lang="tr-TR" sz="1900" dirty="0" smtClean="0">
                <a:solidFill>
                  <a:prstClr val="black"/>
                </a:solidFill>
              </a:rPr>
              <a:t>Sporcular/satırlar kısmına böleceğiniz kısmı sayı olarak giriniz.(1 den 25 e gibi.)</a:t>
            </a:r>
          </a:p>
          <a:p>
            <a:pPr marL="268288" lvl="0" indent="-268288">
              <a:buNone/>
            </a:pPr>
            <a:endParaRPr lang="tr-TR" sz="1900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Genel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 startAt="9"/>
            </a:pPr>
            <a:r>
              <a:rPr lang="tr-TR" sz="1900" b="1" dirty="0" smtClean="0"/>
              <a:t>Excel dosyası çıktısı:</a:t>
            </a:r>
          </a:p>
          <a:p>
            <a:pPr marL="457200" indent="-457200">
              <a:buAutoNum type="alphaLcPeriod"/>
            </a:pPr>
            <a:r>
              <a:rPr lang="tr-TR" sz="1900" dirty="0" smtClean="0"/>
              <a:t>Excel  dosyası olarak sakla ve göster seçilerek;  </a:t>
            </a:r>
            <a:r>
              <a:rPr lang="tr-TR" sz="1900" dirty="0" smtClean="0">
                <a:solidFill>
                  <a:prstClr val="black"/>
                </a:solidFill>
              </a:rPr>
              <a:t>Excel  </a:t>
            </a:r>
            <a:r>
              <a:rPr lang="tr-TR" sz="1900" dirty="0">
                <a:solidFill>
                  <a:prstClr val="black"/>
                </a:solidFill>
              </a:rPr>
              <a:t>dosyası olarak </a:t>
            </a:r>
            <a:r>
              <a:rPr lang="tr-TR" sz="1900" dirty="0" smtClean="0">
                <a:solidFill>
                  <a:prstClr val="black"/>
                </a:solidFill>
              </a:rPr>
              <a:t>saklar </a:t>
            </a:r>
            <a:r>
              <a:rPr lang="tr-TR" sz="1900" dirty="0">
                <a:solidFill>
                  <a:prstClr val="black"/>
                </a:solidFill>
              </a:rPr>
              <a:t>ve </a:t>
            </a:r>
            <a:r>
              <a:rPr lang="tr-TR" sz="1900" dirty="0" smtClean="0">
                <a:solidFill>
                  <a:prstClr val="black"/>
                </a:solidFill>
              </a:rPr>
              <a:t>gösterir.</a:t>
            </a:r>
          </a:p>
          <a:p>
            <a:pPr marL="457200" indent="-457200">
              <a:buAutoNum type="alphaLcPeriod"/>
            </a:pPr>
            <a:r>
              <a:rPr lang="tr-TR" sz="1900" dirty="0">
                <a:solidFill>
                  <a:prstClr val="black"/>
                </a:solidFill>
              </a:rPr>
              <a:t>Excel  dosyası olarak sakla </a:t>
            </a:r>
            <a:r>
              <a:rPr lang="tr-TR" sz="1900" dirty="0" smtClean="0">
                <a:solidFill>
                  <a:prstClr val="black"/>
                </a:solidFill>
              </a:rPr>
              <a:t>seçilerek</a:t>
            </a:r>
            <a:r>
              <a:rPr lang="tr-TR" sz="1900" dirty="0">
                <a:solidFill>
                  <a:prstClr val="black"/>
                </a:solidFill>
              </a:rPr>
              <a:t>;  Excel  dosyası olarak </a:t>
            </a:r>
            <a:r>
              <a:rPr lang="tr-TR" sz="1900" dirty="0" smtClean="0">
                <a:solidFill>
                  <a:prstClr val="black"/>
                </a:solidFill>
              </a:rPr>
              <a:t>saklar. </a:t>
            </a:r>
            <a:endParaRPr lang="tr-TR" sz="1900" dirty="0" smtClean="0"/>
          </a:p>
          <a:p>
            <a:pPr marL="457200" indent="-457200">
              <a:buAutoNum type="arabicPeriod" startAt="9"/>
            </a:pPr>
            <a:r>
              <a:rPr lang="tr-TR" sz="1900" b="1" smtClean="0"/>
              <a:t>Liste t</a:t>
            </a:r>
            <a:r>
              <a:rPr lang="tr-TR" sz="1900" b="1" i="1" smtClean="0"/>
              <a:t>anımlamaları: </a:t>
            </a:r>
            <a:r>
              <a:rPr lang="tr-TR" sz="1900" dirty="0" smtClean="0"/>
              <a:t>Liste tanımlamaları yapılır.</a:t>
            </a:r>
          </a:p>
          <a:p>
            <a:pPr marL="457200" indent="-457200">
              <a:buAutoNum type="alphaLcPeriod"/>
            </a:pPr>
            <a:r>
              <a:rPr lang="tr-TR" sz="1900" dirty="0" smtClean="0"/>
              <a:t>Varsayılan ayarlar seçilerek varsayılan ayarlara dönülür.</a:t>
            </a:r>
          </a:p>
          <a:p>
            <a:pPr marL="457200" indent="-457200">
              <a:buAutoNum type="alphaLcPeriod"/>
            </a:pPr>
            <a:r>
              <a:rPr lang="tr-TR" sz="1900" dirty="0" smtClean="0"/>
              <a:t>Yeni liste tanımla seçilerek yeni liste tanımlanır.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4068784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tr-TR" sz="2400" b="1">
                <a:solidFill>
                  <a:prstClr val="black"/>
                </a:solidFill>
              </a:rPr>
              <a:t>Yazdırma Menüsü Ayarları</a:t>
            </a:r>
            <a:endParaRPr lang="tr-TR" sz="24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Metin  Dosyaları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HTML Dosyaları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366166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tr-TR" sz="2400" b="1" dirty="0" smtClean="0">
                <a:solidFill>
                  <a:prstClr val="black"/>
                </a:solidFill>
              </a:rPr>
              <a:t>Yazdırma </a:t>
            </a:r>
            <a:r>
              <a:rPr lang="tr-TR" sz="2400" b="1" dirty="0">
                <a:solidFill>
                  <a:prstClr val="black"/>
                </a:solidFill>
              </a:rPr>
              <a:t>Menüsü </a:t>
            </a:r>
            <a:r>
              <a:rPr lang="tr-TR" sz="2400" b="1" dirty="0" smtClean="0">
                <a:solidFill>
                  <a:prstClr val="black"/>
                </a:solidFill>
              </a:rPr>
              <a:t>Ayarları</a:t>
            </a:r>
            <a:endParaRPr lang="tr-TR" sz="24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Sütunlar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</a:rPr>
              <a:t>Liste Seçiminden</a:t>
            </a:r>
            <a:r>
              <a:rPr lang="tr-TR" sz="2000" b="1" dirty="0" smtClean="0">
                <a:solidFill>
                  <a:prstClr val="black"/>
                </a:solidFill>
              </a:rPr>
              <a:t> 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>
                <a:solidFill>
                  <a:prstClr val="black"/>
                </a:solidFill>
              </a:rPr>
              <a:t>Liste </a:t>
            </a:r>
            <a:r>
              <a:rPr lang="tr-TR" sz="2000" dirty="0" smtClean="0">
                <a:solidFill>
                  <a:prstClr val="black"/>
                </a:solidFill>
              </a:rPr>
              <a:t>seçimi </a:t>
            </a:r>
            <a:r>
              <a:rPr lang="tr-TR" sz="2000" dirty="0">
                <a:solidFill>
                  <a:prstClr val="black"/>
                </a:solidFill>
              </a:rPr>
              <a:t>yapılır.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</a:rPr>
              <a:t>Seçilen listenin </a:t>
            </a:r>
            <a:r>
              <a:rPr lang="tr-TR" sz="2000" dirty="0" smtClean="0">
                <a:solidFill>
                  <a:prstClr val="black"/>
                </a:solidFill>
              </a:rPr>
              <a:t>sütunları </a:t>
            </a:r>
            <a:r>
              <a:rPr lang="tr-TR" sz="2000" dirty="0">
                <a:solidFill>
                  <a:prstClr val="black"/>
                </a:solidFill>
              </a:rPr>
              <a:t>değiştirilir.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</a:rPr>
              <a:t>Standart listede değişiklik yapılamaz.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>
                <a:solidFill>
                  <a:prstClr val="black"/>
                </a:solidFill>
              </a:rPr>
              <a:t>Yeni liste tanımlanmalıdır</a:t>
            </a:r>
            <a:r>
              <a:rPr lang="tr-TR" sz="2000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000" dirty="0" smtClean="0">
                <a:solidFill>
                  <a:prstClr val="black"/>
                </a:solidFill>
              </a:rPr>
              <a:t>Seçilen listede sütunlar seçilmelidir.</a:t>
            </a:r>
            <a:endParaRPr lang="tr-TR" sz="20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r-TR" sz="1900" dirty="0">
                <a:solidFill>
                  <a:prstClr val="black"/>
                </a:solidFill>
              </a:rPr>
              <a:t>Listeler </a:t>
            </a:r>
            <a:r>
              <a:rPr lang="tr-TR" sz="1900" dirty="0" smtClean="0">
                <a:solidFill>
                  <a:prstClr val="black"/>
                </a:solidFill>
              </a:rPr>
              <a:t>kısmından değiştirilecek satırı 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900" dirty="0" smtClean="0">
                <a:solidFill>
                  <a:prstClr val="black"/>
                </a:solidFill>
              </a:rPr>
              <a:t>Seçilen Satırdan ismi yazarak değiştiriniz.</a:t>
            </a:r>
            <a:endParaRPr lang="tr-TR" sz="18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r>
              <a:rPr lang="tr-TR" dirty="0" smtClean="0">
                <a:solidFill>
                  <a:prstClr val="black"/>
                </a:solidFill>
              </a:rPr>
              <a:t>Sütunlar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 startAt="8"/>
            </a:pPr>
            <a:r>
              <a:rPr lang="tr-TR" sz="1900" dirty="0" smtClean="0">
                <a:solidFill>
                  <a:prstClr val="black"/>
                </a:solidFill>
              </a:rPr>
              <a:t>Seçilen kısmın görünmesi için; Göster kısmından seçim yapınız.</a:t>
            </a:r>
          </a:p>
          <a:p>
            <a:pPr marL="457200" indent="-457200">
              <a:buAutoNum type="arabicPeriod" startAt="8"/>
            </a:pPr>
            <a:r>
              <a:rPr lang="tr-TR" sz="1900" dirty="0">
                <a:solidFill>
                  <a:prstClr val="black"/>
                </a:solidFill>
              </a:rPr>
              <a:t>Evet için Y tuşuna basınız.</a:t>
            </a:r>
          </a:p>
          <a:p>
            <a:pPr marL="457200" indent="-457200">
              <a:buAutoNum type="arabicPeriod" startAt="8"/>
            </a:pPr>
            <a:r>
              <a:rPr lang="tr-TR" sz="1900" dirty="0">
                <a:solidFill>
                  <a:prstClr val="black"/>
                </a:solidFill>
              </a:rPr>
              <a:t>Hayır için N tuşuna basınız.</a:t>
            </a:r>
          </a:p>
          <a:p>
            <a:pPr marL="457200" indent="-457200">
              <a:buAutoNum type="arabicPeriod" startAt="8"/>
            </a:pPr>
            <a:r>
              <a:rPr lang="tr-TR" sz="1900" dirty="0">
                <a:solidFill>
                  <a:prstClr val="black"/>
                </a:solidFill>
              </a:rPr>
              <a:t>Son tıklanarak sayfadan çıkınız.</a:t>
            </a:r>
          </a:p>
          <a:p>
            <a:pPr marL="0" indent="0">
              <a:buNone/>
            </a:pPr>
            <a:endParaRPr lang="tr-TR" sz="19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2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1598627" y="440784"/>
            <a:ext cx="2886000" cy="104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black"/>
                </a:solidFill>
              </a:rPr>
              <a:t>Tur Eşlendirmesi elle yapılır.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0" y="-381000"/>
            <a:ext cx="13208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740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tr-TR" sz="2400" b="1">
                <a:solidFill>
                  <a:prstClr val="black"/>
                </a:solidFill>
              </a:rPr>
              <a:t>Yazdırma Menüsü Ayarları</a:t>
            </a:r>
            <a:endParaRPr lang="tr-TR" sz="24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Diğer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40438361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Listeler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751827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Listeler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dirty="0" smtClean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7050552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05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Özelleştirme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Language </a:t>
            </a:r>
            <a:r>
              <a:rPr lang="tr-TR" dirty="0" err="1" smtClean="0"/>
              <a:t>Selection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 </a:t>
            </a:r>
            <a:r>
              <a:rPr lang="tr-TR" dirty="0" err="1" smtClean="0"/>
              <a:t>Directories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sz="1800" dirty="0" smtClean="0">
                <a:ea typeface="Calibri"/>
                <a:cs typeface="Times New Roman"/>
              </a:rPr>
              <a:t>Dil seçimi yapılır.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800" dirty="0" smtClean="0">
                <a:ea typeface="Calibri"/>
                <a:cs typeface="Times New Roman"/>
              </a:rPr>
              <a:t>Language Selection and  directories  giriniz.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800" dirty="0" smtClean="0">
                <a:ea typeface="Calibri"/>
                <a:cs typeface="Times New Roman"/>
              </a:rPr>
              <a:t>Ülke seçiniz.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800" dirty="0" smtClean="0">
                <a:ea typeface="Calibri"/>
                <a:cs typeface="Times New Roman"/>
              </a:rPr>
              <a:t>Tamamı tıklayınız.</a:t>
            </a:r>
          </a:p>
          <a:p>
            <a:pPr lvl="0">
              <a:buFont typeface="+mj-lt"/>
              <a:buAutoNum type="arabicPeriod"/>
            </a:pPr>
            <a:endParaRPr lang="tr-TR" sz="1800" dirty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sz="1800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Seçenekler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1800" b="1" dirty="0" smtClean="0"/>
              <a:t>Genel:</a:t>
            </a:r>
            <a:r>
              <a:rPr lang="tr-TR" sz="1800" dirty="0" smtClean="0"/>
              <a:t> kısmından;</a:t>
            </a:r>
          </a:p>
          <a:p>
            <a:pPr marL="457200" indent="-457200">
              <a:buAutoNum type="alphaLcPeriod"/>
            </a:pPr>
            <a:r>
              <a:rPr lang="tr-TR" sz="1800" dirty="0" smtClean="0"/>
              <a:t>Dosya listesini silebilirsiniz.</a:t>
            </a:r>
          </a:p>
          <a:p>
            <a:pPr marL="457200" indent="-457200">
              <a:buAutoNum type="alphaLcPeriod"/>
            </a:pPr>
            <a:r>
              <a:rPr lang="tr-TR" sz="1800" dirty="0" smtClean="0"/>
              <a:t>Varsayılan ayarlara dönebilirsiniz.</a:t>
            </a:r>
          </a:p>
          <a:p>
            <a:pPr marL="457200" indent="-457200">
              <a:buAutoNum type="alphaLcPeriod"/>
            </a:pPr>
            <a:r>
              <a:rPr lang="tr-TR" sz="1800" dirty="0" smtClean="0"/>
              <a:t>Turları silebilirsiniz.</a:t>
            </a:r>
          </a:p>
          <a:p>
            <a:pPr marL="0" lvl="0" indent="0">
              <a:buNone/>
            </a:pPr>
            <a:r>
              <a:rPr lang="tr-TR" sz="1800" dirty="0" smtClean="0">
                <a:solidFill>
                  <a:prstClr val="black"/>
                </a:solidFill>
              </a:rPr>
              <a:t>2.     Seçim </a:t>
            </a:r>
            <a:r>
              <a:rPr lang="tr-TR" sz="1800" dirty="0">
                <a:solidFill>
                  <a:prstClr val="black"/>
                </a:solidFill>
              </a:rPr>
              <a:t>penceresinin </a:t>
            </a:r>
            <a:r>
              <a:rPr lang="tr-TR" sz="1800" dirty="0" smtClean="0">
                <a:solidFill>
                  <a:prstClr val="black"/>
                </a:solidFill>
              </a:rPr>
              <a:t>Sporcu girişinden;</a:t>
            </a:r>
          </a:p>
          <a:p>
            <a:pPr marL="457200" lvl="0" indent="-457200">
              <a:buAutoNum type="alphaLcPeriod"/>
            </a:pPr>
            <a:r>
              <a:rPr lang="tr-TR" sz="1800" dirty="0" smtClean="0">
                <a:solidFill>
                  <a:prstClr val="black"/>
                </a:solidFill>
              </a:rPr>
              <a:t>Sporcu isimleri dönüştürülür.</a:t>
            </a:r>
          </a:p>
          <a:p>
            <a:pPr marL="457200" lvl="0" indent="-457200">
              <a:buAutoNum type="alphaLcPeriod" startAt="2"/>
            </a:pPr>
            <a:r>
              <a:rPr lang="tr-TR" sz="1800" dirty="0" smtClean="0">
                <a:solidFill>
                  <a:prstClr val="black"/>
                </a:solidFill>
              </a:rPr>
              <a:t>Takım isimleri dönüştürülür.</a:t>
            </a:r>
          </a:p>
          <a:p>
            <a:pPr marL="457200" lvl="0" indent="-457200">
              <a:buFont typeface="+mj-lt"/>
              <a:buAutoNum type="alphaLcPeriod" startAt="3"/>
            </a:pPr>
            <a:r>
              <a:rPr lang="tr-TR" sz="1800" dirty="0">
                <a:solidFill>
                  <a:prstClr val="black"/>
                </a:solidFill>
              </a:rPr>
              <a:t>Seçim yaparak, güncellemeyi tıklayınız.</a:t>
            </a:r>
          </a:p>
          <a:p>
            <a:pPr marL="457200" lvl="0" indent="-457200">
              <a:buAutoNum type="arabicPeriod" startAt="3"/>
            </a:pPr>
            <a:r>
              <a:rPr lang="tr-TR" sz="1800" b="1" dirty="0" smtClean="0">
                <a:solidFill>
                  <a:prstClr val="black"/>
                </a:solidFill>
              </a:rPr>
              <a:t>Seçim: </a:t>
            </a:r>
            <a:r>
              <a:rPr lang="tr-TR" sz="1800" dirty="0" smtClean="0">
                <a:solidFill>
                  <a:prstClr val="black"/>
                </a:solidFill>
              </a:rPr>
              <a:t>Penceresinin Listeler kısmından; </a:t>
            </a:r>
          </a:p>
          <a:p>
            <a:pPr lvl="0">
              <a:buAutoNum type="alphaLcPeriod"/>
            </a:pPr>
            <a:r>
              <a:rPr lang="tr-TR" sz="1800" dirty="0" smtClean="0">
                <a:solidFill>
                  <a:prstClr val="black"/>
                </a:solidFill>
              </a:rPr>
              <a:t>Skor çıktıları seçilir. </a:t>
            </a:r>
          </a:p>
          <a:p>
            <a:pPr lvl="0">
              <a:buFont typeface="Arial" pitchFamily="34" charset="0"/>
              <a:buAutoNum type="alphaLcPeriod"/>
            </a:pPr>
            <a:r>
              <a:rPr lang="tr-TR" sz="1800" dirty="0" smtClean="0">
                <a:solidFill>
                  <a:prstClr val="black"/>
                </a:solidFill>
              </a:rPr>
              <a:t>Hükmen </a:t>
            </a:r>
            <a:r>
              <a:rPr lang="tr-TR" sz="1800" dirty="0">
                <a:solidFill>
                  <a:prstClr val="black"/>
                </a:solidFill>
              </a:rPr>
              <a:t>çıktıları seçilir. </a:t>
            </a:r>
          </a:p>
          <a:p>
            <a:pPr lvl="0">
              <a:buAutoNum type="alphaLcPeriod"/>
            </a:pPr>
            <a:r>
              <a:rPr lang="tr-TR" sz="1800" dirty="0" smtClean="0">
                <a:solidFill>
                  <a:prstClr val="black"/>
                </a:solidFill>
              </a:rPr>
              <a:t>Tamam tıklanır.</a:t>
            </a:r>
          </a:p>
          <a:p>
            <a:pPr lvl="0">
              <a:buAutoNum type="alphaLcPeriod"/>
            </a:pPr>
            <a:r>
              <a:rPr lang="tr-TR" sz="1800" dirty="0" smtClean="0">
                <a:solidFill>
                  <a:prstClr val="black"/>
                </a:solidFill>
              </a:rPr>
              <a:t>Varsyılan ayarlar ,seçilerek varsayılan ayarlara dönülür.</a:t>
            </a:r>
          </a:p>
          <a:p>
            <a:pPr marL="0" lvl="0" indent="0">
              <a:buNone/>
            </a:pPr>
            <a:endParaRPr lang="tr-TR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tr-TR" sz="1900" dirty="0" smtClean="0">
              <a:solidFill>
                <a:prstClr val="black"/>
              </a:solidFill>
            </a:endParaRPr>
          </a:p>
          <a:p>
            <a:pPr marL="457200" lvl="0" indent="-457200">
              <a:buAutoNum type="alphaLcPeriod" startAt="2"/>
            </a:pPr>
            <a:endParaRPr lang="tr-TR" sz="1900" dirty="0">
              <a:solidFill>
                <a:prstClr val="black"/>
              </a:solidFill>
            </a:endParaRPr>
          </a:p>
          <a:p>
            <a:pPr marL="457200" lvl="0" indent="-457200">
              <a:buAutoNum type="alphaLcPeriod" startAt="2"/>
            </a:pPr>
            <a:endParaRPr lang="tr-TR" sz="1900" dirty="0">
              <a:solidFill>
                <a:prstClr val="black"/>
              </a:solidFill>
            </a:endParaRPr>
          </a:p>
          <a:p>
            <a:pPr marL="457200" indent="-457200">
              <a:buAutoNum type="alphaLcPeriod"/>
            </a:pPr>
            <a:endParaRPr lang="tr-TR" sz="1900" dirty="0" smtClean="0"/>
          </a:p>
          <a:p>
            <a:pPr marL="457200" indent="-457200">
              <a:buAutoNum type="alphaLcPeriod"/>
            </a:pPr>
            <a:endParaRPr lang="tr-TR" sz="1900" dirty="0" smtClean="0"/>
          </a:p>
          <a:p>
            <a:pPr marL="457200" indent="-457200">
              <a:buFont typeface="+mj-lt"/>
              <a:buAutoNum type="arabicPeriod"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50014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Özelleştirme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Elo Güncellemesi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Swiss-Manager sayfasından 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 özelleştirme bölümünü seçiniz.</a:t>
            </a:r>
          </a:p>
          <a:p>
            <a:pPr marL="354013" lvl="0" indent="-354013">
              <a:buFont typeface="+mj-lt"/>
              <a:buAutoNum type="arabicPeriod"/>
            </a:pPr>
            <a:r>
              <a:rPr lang="tr-TR" sz="1800" dirty="0" smtClean="0">
                <a:solidFill>
                  <a:prstClr val="black"/>
                </a:solidFill>
              </a:rPr>
              <a:t>Kuvvet derecesi verilerini güncelleştir</a:t>
            </a:r>
            <a:r>
              <a:rPr lang="tr-TR" sz="1800" dirty="0">
                <a:solidFill>
                  <a:prstClr val="black"/>
                </a:solidFill>
              </a:rPr>
              <a:t> </a:t>
            </a:r>
            <a:r>
              <a:rPr lang="tr-TR" sz="1800" dirty="0" smtClean="0">
                <a:solidFill>
                  <a:prstClr val="black"/>
                </a:solidFill>
              </a:rPr>
              <a:t> ceçiniz.</a:t>
            </a:r>
          </a:p>
          <a:p>
            <a:pPr lvl="0">
              <a:buFont typeface="+mj-lt"/>
              <a:buAutoNum type="arabicPeriod"/>
            </a:pPr>
            <a:r>
              <a:rPr lang="tr-TR" sz="1900" dirty="0" smtClean="0">
                <a:ea typeface="Calibri"/>
                <a:cs typeface="Times New Roman"/>
              </a:rPr>
              <a:t>Güncellenen </a:t>
            </a:r>
            <a:r>
              <a:rPr lang="tr-TR" sz="1900" dirty="0">
                <a:ea typeface="Calibri"/>
                <a:cs typeface="Times New Roman"/>
              </a:rPr>
              <a:t>bilgi kısmından Key=FIDE-Identnummer </a:t>
            </a:r>
            <a:r>
              <a:rPr lang="tr-TR" sz="1900" dirty="0" smtClean="0">
                <a:ea typeface="Calibri"/>
                <a:cs typeface="Times New Roman"/>
              </a:rPr>
              <a:t>seçiniz.</a:t>
            </a:r>
            <a:endParaRPr lang="tr-TR" sz="1900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FIDE </a:t>
            </a:r>
            <a:r>
              <a:rPr lang="tr-TR" sz="1900" dirty="0" smtClean="0">
                <a:ea typeface="Calibri"/>
                <a:cs typeface="Times New Roman"/>
              </a:rPr>
              <a:t>seçiniz.</a:t>
            </a:r>
            <a:endParaRPr lang="tr-TR" sz="1900" dirty="0"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Güncellemeye </a:t>
            </a:r>
            <a:r>
              <a:rPr lang="tr-TR" sz="1900" dirty="0" smtClean="0">
                <a:ea typeface="Calibri"/>
                <a:cs typeface="Times New Roman"/>
              </a:rPr>
              <a:t>başla seçiniz.</a:t>
            </a:r>
          </a:p>
          <a:p>
            <a:pPr lvl="0">
              <a:buFont typeface="+mj-lt"/>
              <a:buAutoNum type="arabicPeriod"/>
            </a:pPr>
            <a:r>
              <a:rPr lang="tr-TR" sz="1900" dirty="0" smtClean="0">
                <a:ea typeface="Calibri"/>
                <a:cs typeface="Times New Roman"/>
              </a:rPr>
              <a:t>Günceleme listesi sayfada açıldığında listeyi inceleyip sayfadan çıkınız.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solidFill>
                  <a:prstClr val="black"/>
                </a:solidFill>
                <a:ea typeface="Calibri"/>
                <a:cs typeface="Times New Roman"/>
              </a:rPr>
              <a:t>FIDE Güncellemesinden önce sporcuların Fide-no’su girilmelidir.</a:t>
            </a:r>
          </a:p>
          <a:p>
            <a:pPr marL="0" lvl="0" indent="0">
              <a:buNone/>
            </a:pPr>
            <a:endParaRPr lang="tr-TR" sz="1900" dirty="0"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sz="1900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lvl="0" algn="ctr"/>
            <a:endParaRPr lang="tr-TR" sz="2200" dirty="0" smtClean="0">
              <a:solidFill>
                <a:prstClr val="black"/>
              </a:solidFill>
            </a:endParaRPr>
          </a:p>
          <a:p>
            <a:pPr lvl="0" algn="ctr"/>
            <a:endParaRPr lang="tr-TR" sz="2200" dirty="0">
              <a:solidFill>
                <a:prstClr val="black"/>
              </a:solidFill>
            </a:endParaRPr>
          </a:p>
          <a:p>
            <a:pPr lvl="0" algn="ctr"/>
            <a:r>
              <a:rPr lang="tr-TR" sz="8800" dirty="0" smtClean="0">
                <a:solidFill>
                  <a:prstClr val="black"/>
                </a:solidFill>
              </a:rPr>
              <a:t>Ukd Güncellemesi                              </a:t>
            </a:r>
            <a:endParaRPr lang="tr-TR" sz="8800" dirty="0">
              <a:solidFill>
                <a:prstClr val="black"/>
              </a:solidFill>
            </a:endParaRPr>
          </a:p>
          <a:p>
            <a:pPr lvl="0"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Swiss-Manager sayfasından  özelleştirme bölümünü seç.</a:t>
            </a:r>
          </a:p>
          <a:p>
            <a:pPr lvl="0">
              <a:buFont typeface="+mj-lt"/>
              <a:buAutoNum type="arabicPeriod"/>
            </a:pPr>
            <a:r>
              <a:rPr lang="tr-TR" sz="1800" dirty="0" smtClean="0">
                <a:ea typeface="Calibri"/>
                <a:cs typeface="Times New Roman"/>
              </a:rPr>
              <a:t>Kuvvet </a:t>
            </a:r>
            <a:r>
              <a:rPr lang="tr-TR" sz="1800" dirty="0">
                <a:ea typeface="Calibri"/>
                <a:cs typeface="Times New Roman"/>
              </a:rPr>
              <a:t>derecesi verilerini güncelleştir seç.</a:t>
            </a:r>
          </a:p>
          <a:p>
            <a:pPr lvl="0">
              <a:buFont typeface="+mj-lt"/>
              <a:buAutoNum type="arabicPeriod"/>
            </a:pPr>
            <a:r>
              <a:rPr lang="tr-TR" sz="1800" dirty="0">
                <a:ea typeface="Calibri"/>
                <a:cs typeface="Times New Roman"/>
              </a:rPr>
              <a:t>Güncellenen bilgi kısmından </a:t>
            </a:r>
            <a:r>
              <a:rPr lang="tr-TR" sz="1800" dirty="0" err="1">
                <a:ea typeface="Calibri"/>
                <a:cs typeface="Times New Roman"/>
              </a:rPr>
              <a:t>Key</a:t>
            </a:r>
            <a:r>
              <a:rPr lang="tr-TR" sz="1800" dirty="0">
                <a:ea typeface="Calibri"/>
                <a:cs typeface="Times New Roman"/>
              </a:rPr>
              <a:t>=</a:t>
            </a:r>
            <a:r>
              <a:rPr lang="tr-TR" sz="1800" dirty="0" err="1">
                <a:ea typeface="Calibri"/>
                <a:cs typeface="Times New Roman"/>
              </a:rPr>
              <a:t>Identnummer</a:t>
            </a:r>
            <a:r>
              <a:rPr lang="tr-TR" sz="1800" dirty="0">
                <a:ea typeface="Calibri"/>
                <a:cs typeface="Times New Roman"/>
              </a:rPr>
              <a:t> seç.</a:t>
            </a:r>
          </a:p>
          <a:p>
            <a:pPr lvl="0">
              <a:buFont typeface="+mj-lt"/>
              <a:buAutoNum type="arabicPeriod"/>
            </a:pPr>
            <a:r>
              <a:rPr lang="tr-TR" sz="1800" dirty="0">
                <a:ea typeface="Calibri"/>
                <a:cs typeface="Times New Roman"/>
              </a:rPr>
              <a:t>TUR (ADD1) seç.</a:t>
            </a:r>
          </a:p>
          <a:p>
            <a:pPr lvl="0">
              <a:buFont typeface="+mj-lt"/>
              <a:buAutoNum type="arabicPeriod"/>
            </a:pPr>
            <a:r>
              <a:rPr lang="tr-TR" sz="1800" dirty="0">
                <a:ea typeface="Calibri"/>
                <a:cs typeface="Times New Roman"/>
              </a:rPr>
              <a:t>Güncellemeye </a:t>
            </a:r>
            <a:r>
              <a:rPr lang="tr-TR" sz="1800" dirty="0" smtClean="0">
                <a:ea typeface="Calibri"/>
                <a:cs typeface="Times New Roman"/>
              </a:rPr>
              <a:t>başla </a:t>
            </a:r>
            <a:r>
              <a:rPr lang="tr-TR" sz="1800" dirty="0">
                <a:ea typeface="Calibri"/>
                <a:cs typeface="Times New Roman"/>
              </a:rPr>
              <a:t>seç</a:t>
            </a:r>
            <a:r>
              <a:rPr lang="tr-TR" sz="1800" dirty="0" smtClean="0">
                <a:ea typeface="Calibri"/>
                <a:cs typeface="Times New Roman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solidFill>
                  <a:prstClr val="black"/>
                </a:solidFill>
                <a:ea typeface="Calibri"/>
                <a:cs typeface="Times New Roman"/>
              </a:rPr>
              <a:t>Günceleme listesi sayfada açıldığında listeyi inceleyip sayfadan çık.</a:t>
            </a:r>
          </a:p>
          <a:p>
            <a:pPr lvl="0">
              <a:buFont typeface="+mj-lt"/>
              <a:buAutoNum type="arabicPeriod"/>
            </a:pP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UKD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Güncellemesinden önce sporcuların T.C. 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Kimlik Numaraları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girilmelidir.</a:t>
            </a:r>
          </a:p>
          <a:p>
            <a:pPr marL="0" lvl="0" indent="0">
              <a:buNone/>
            </a:pPr>
            <a:endParaRPr lang="tr-TR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6208063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Özelleştirme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/>
              <a:t>Turnuva Tipini Değiştir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r-TR" sz="1900" dirty="0" smtClean="0">
                <a:ea typeface="Calibri"/>
                <a:cs typeface="Times New Roman"/>
              </a:rPr>
              <a:t>Turnuva tipini değiştirir.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900" dirty="0" smtClean="0">
                <a:ea typeface="Calibri"/>
                <a:cs typeface="Times New Roman"/>
              </a:rPr>
              <a:t>İsviçre Sistemi, Bireysel Döner Turnuvaya değiştirir.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900" dirty="0" smtClean="0">
                <a:ea typeface="Calibri"/>
                <a:cs typeface="Times New Roman"/>
              </a:rPr>
              <a:t>Takım İsviçre Sistemi,Takım Döner Turnuvaya değişir.</a:t>
            </a:r>
          </a:p>
          <a:p>
            <a:pPr marL="457200" lvl="0" indent="-457200">
              <a:buFont typeface="+mj-lt"/>
              <a:buAutoNum type="arabicPeriod"/>
            </a:pPr>
            <a:endParaRPr lang="tr-TR" sz="1900" dirty="0" smtClean="0">
              <a:ea typeface="Calibri"/>
              <a:cs typeface="Times New Roman"/>
            </a:endParaRPr>
          </a:p>
          <a:p>
            <a:pPr marL="457200" lvl="0" indent="-457200">
              <a:buFont typeface="+mj-lt"/>
              <a:buAutoNum type="arabicPeriod"/>
            </a:pPr>
            <a:endParaRPr lang="tr-TR" sz="1900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lvl="0" algn="ctr"/>
            <a:endParaRPr lang="tr-TR" sz="2200" dirty="0" smtClean="0">
              <a:solidFill>
                <a:prstClr val="black"/>
              </a:solidFill>
            </a:endParaRPr>
          </a:p>
          <a:p>
            <a:pPr lvl="0" algn="ctr"/>
            <a:r>
              <a:rPr lang="tr-TR" sz="2200" dirty="0" smtClean="0">
                <a:solidFill>
                  <a:prstClr val="black"/>
                </a:solidFill>
              </a:rPr>
              <a:t>Turnuvayı Böl</a:t>
            </a:r>
            <a:endParaRPr lang="tr-TR" sz="2200" dirty="0">
              <a:solidFill>
                <a:prstClr val="black"/>
              </a:solidFill>
            </a:endParaRPr>
          </a:p>
          <a:p>
            <a:pPr lvl="0"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sz="1800" dirty="0" smtClean="0">
                <a:ea typeface="Calibri"/>
                <a:cs typeface="Times New Roman"/>
              </a:rPr>
              <a:t>Turnuvayı böler.</a:t>
            </a:r>
          </a:p>
          <a:p>
            <a:pPr lvl="0">
              <a:buFont typeface="+mj-lt"/>
              <a:buAutoNum type="arabicPeriod"/>
            </a:pPr>
            <a:endParaRPr lang="tr-TR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078069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Özelleştirme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sz="1900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endParaRPr lang="tr-TR" sz="2200" dirty="0" smtClean="0">
              <a:solidFill>
                <a:prstClr val="black"/>
              </a:solidFill>
            </a:endParaRPr>
          </a:p>
          <a:p>
            <a:pPr lvl="0" algn="ctr"/>
            <a:endParaRPr lang="tr-TR" sz="2200" dirty="0">
              <a:solidFill>
                <a:prstClr val="black"/>
              </a:solidFill>
            </a:endParaRPr>
          </a:p>
          <a:p>
            <a:pPr lvl="0"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07806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Özelleştirme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sz="1900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endParaRPr lang="tr-TR" sz="2200" dirty="0" smtClean="0">
              <a:solidFill>
                <a:prstClr val="black"/>
              </a:solidFill>
            </a:endParaRPr>
          </a:p>
          <a:p>
            <a:pPr lvl="0" algn="ctr"/>
            <a:endParaRPr lang="tr-TR" sz="2200" dirty="0">
              <a:solidFill>
                <a:prstClr val="black"/>
              </a:solidFill>
            </a:endParaRPr>
          </a:p>
          <a:p>
            <a:pPr lvl="0" algn="ctr"/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tr-TR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44427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2300705" y="1700808"/>
            <a:ext cx="3120000" cy="104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 Eşlendirme için sporcunun üzerine gelerek sporcu seçiniz.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4" name="Sol Ok 3"/>
          <p:cNvSpPr/>
          <p:nvPr/>
        </p:nvSpPr>
        <p:spPr>
          <a:xfrm>
            <a:off x="7293260" y="3212976"/>
            <a:ext cx="2612740" cy="122413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Eşlendirmeyi</a:t>
            </a:r>
            <a:r>
              <a:rPr lang="tr-TR" sz="1400" dirty="0" smtClean="0">
                <a:solidFill>
                  <a:schemeClr val="tx1"/>
                </a:solidFill>
              </a:rPr>
              <a:t> seçerek tıklayınız. Tüm sporcular elle </a:t>
            </a:r>
            <a:r>
              <a:rPr lang="tr-TR" sz="1400" dirty="0" err="1" smtClean="0">
                <a:solidFill>
                  <a:schemeClr val="tx1"/>
                </a:solidFill>
              </a:rPr>
              <a:t>eşlendirilir</a:t>
            </a:r>
            <a:r>
              <a:rPr lang="tr-TR" sz="1400" dirty="0" smtClean="0">
                <a:solidFill>
                  <a:schemeClr val="tx1"/>
                </a:solidFill>
              </a:rPr>
              <a:t>.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" y="0"/>
            <a:ext cx="9902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45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err="1" smtClean="0"/>
              <a:t>Rating</a:t>
            </a:r>
            <a:r>
              <a:rPr lang="tr-TR" sz="4800" dirty="0" smtClean="0"/>
              <a:t> </a:t>
            </a:r>
            <a:r>
              <a:rPr lang="tr-TR" sz="4800" dirty="0" err="1" smtClean="0"/>
              <a:t>Lists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Elo Yükleme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>
              <a:buFont typeface="+mj-lt"/>
              <a:buAutoNum type="arabicPeriod"/>
            </a:pPr>
            <a:r>
              <a:rPr lang="tr-TR" sz="1900" dirty="0">
                <a:solidFill>
                  <a:prstClr val="black"/>
                </a:solidFill>
                <a:ea typeface="Calibri"/>
                <a:cs typeface="Times New Roman"/>
              </a:rPr>
              <a:t>Swiss-Manager sayfasından Rating lists </a:t>
            </a:r>
            <a:r>
              <a:rPr lang="tr-TR" sz="1900" dirty="0" smtClean="0">
                <a:solidFill>
                  <a:prstClr val="black"/>
                </a:solidFill>
                <a:ea typeface="Calibri"/>
                <a:cs typeface="Times New Roman"/>
              </a:rPr>
              <a:t>bölümünü seç.</a:t>
            </a:r>
          </a:p>
          <a:p>
            <a:pPr lvl="0">
              <a:buFont typeface="+mj-lt"/>
              <a:buAutoNum type="arabicPeriod"/>
            </a:pPr>
            <a:r>
              <a:rPr lang="tr-TR" sz="2100" dirty="0" smtClean="0">
                <a:ea typeface="Calibri"/>
                <a:cs typeface="Times New Roman"/>
              </a:rPr>
              <a:t>Inport rating lists gir.</a:t>
            </a:r>
          </a:p>
          <a:p>
            <a:pPr lvl="0">
              <a:buFont typeface="+mj-lt"/>
              <a:buAutoNum type="arabicPeriod"/>
            </a:pPr>
            <a:r>
              <a:rPr lang="tr-TR" sz="2100" dirty="0" smtClean="0">
                <a:ea typeface="Calibri"/>
                <a:cs typeface="Times New Roman"/>
              </a:rPr>
              <a:t>Kuvvet </a:t>
            </a:r>
            <a:r>
              <a:rPr lang="tr-TR" sz="2100" dirty="0">
                <a:ea typeface="Calibri"/>
                <a:cs typeface="Times New Roman"/>
              </a:rPr>
              <a:t>derecesi listesi güncelleme sayfası açılacak.</a:t>
            </a:r>
          </a:p>
          <a:p>
            <a:pPr lvl="0">
              <a:buFont typeface="+mj-lt"/>
              <a:buAutoNum type="arabicPeriod"/>
            </a:pPr>
            <a:r>
              <a:rPr lang="tr-TR" sz="2100" dirty="0">
                <a:ea typeface="Calibri"/>
                <a:cs typeface="Times New Roman"/>
              </a:rPr>
              <a:t>Inport rating lists gir</a:t>
            </a:r>
            <a:r>
              <a:rPr lang="tr-TR" sz="2100" dirty="0" smtClean="0">
                <a:ea typeface="Calibri"/>
                <a:cs typeface="Times New Roman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solidFill>
                  <a:prstClr val="black"/>
                </a:solidFill>
                <a:ea typeface="Calibri"/>
                <a:cs typeface="Times New Roman"/>
              </a:rPr>
              <a:t>Kuvvet derecesi listesinden </a:t>
            </a:r>
            <a:r>
              <a:rPr lang="tr-TR" sz="1900" dirty="0" smtClean="0">
                <a:solidFill>
                  <a:prstClr val="black"/>
                </a:solidFill>
                <a:ea typeface="Calibri"/>
                <a:cs typeface="Times New Roman"/>
              </a:rPr>
              <a:t>FİDE </a:t>
            </a:r>
            <a:r>
              <a:rPr lang="tr-TR" sz="1900" dirty="0">
                <a:solidFill>
                  <a:prstClr val="black"/>
                </a:solidFill>
                <a:ea typeface="Calibri"/>
                <a:cs typeface="Times New Roman"/>
              </a:rPr>
              <a:t>seç.</a:t>
            </a:r>
          </a:p>
          <a:p>
            <a:pPr lvl="0">
              <a:buFont typeface="+mj-lt"/>
              <a:buAutoNum type="arabicPeriod"/>
            </a:pPr>
            <a:r>
              <a:rPr lang="tr-TR" sz="2100" dirty="0" smtClean="0">
                <a:ea typeface="Calibri"/>
                <a:cs typeface="Times New Roman"/>
              </a:rPr>
              <a:t>Kuvvet </a:t>
            </a:r>
            <a:r>
              <a:rPr lang="tr-TR" sz="2100" dirty="0">
                <a:ea typeface="Calibri"/>
                <a:cs typeface="Times New Roman"/>
              </a:rPr>
              <a:t>derecesi listesinin alınacağı dosyayı seç kısmında </a:t>
            </a:r>
            <a:r>
              <a:rPr lang="tr-TR" sz="2100" u="sng" dirty="0">
                <a:solidFill>
                  <a:schemeClr val="tx1"/>
                </a:solidFill>
                <a:ea typeface="Calibri"/>
                <a:cs typeface="Times New Roman"/>
                <a:hlinkClick r:id="rId2"/>
              </a:rPr>
              <a:t>http://ratings.fide.com/download/players_list.zip sayfası çıkacaktır. </a:t>
            </a:r>
            <a:r>
              <a:rPr lang="tr-TR" sz="2100" u="sng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endParaRPr lang="tr-TR" sz="2100" u="sng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r>
              <a:rPr lang="tr-TR" sz="2100" dirty="0" smtClean="0">
                <a:ea typeface="Calibri"/>
                <a:cs typeface="Times New Roman"/>
              </a:rPr>
              <a:t>Bilgisayar internete </a:t>
            </a:r>
            <a:r>
              <a:rPr lang="tr-TR" sz="2100" dirty="0">
                <a:ea typeface="Calibri"/>
                <a:cs typeface="Times New Roman"/>
              </a:rPr>
              <a:t>bağlı ise </a:t>
            </a:r>
            <a:r>
              <a:rPr lang="tr-TR" sz="2100" dirty="0" smtClean="0">
                <a:ea typeface="Calibri"/>
                <a:cs typeface="Times New Roman"/>
              </a:rPr>
              <a:t> bu adresten elo yüklemesi yapılması önerilir.</a:t>
            </a:r>
          </a:p>
          <a:p>
            <a:pPr lvl="0">
              <a:buFont typeface="+mj-lt"/>
              <a:buAutoNum type="arabicPeriod"/>
            </a:pPr>
            <a:r>
              <a:rPr lang="tr-TR" sz="2100" dirty="0" smtClean="0">
                <a:ea typeface="Calibri"/>
                <a:cs typeface="Times New Roman"/>
              </a:rPr>
              <a:t>Almaya </a:t>
            </a:r>
            <a:r>
              <a:rPr lang="tr-TR" sz="2100" dirty="0">
                <a:ea typeface="Calibri"/>
                <a:cs typeface="Times New Roman"/>
              </a:rPr>
              <a:t>başlayı tıklayarak yükleme yapılır.</a:t>
            </a:r>
          </a:p>
          <a:p>
            <a:pPr lvl="0">
              <a:buFont typeface="+mj-lt"/>
              <a:buAutoNum type="arabicPeriod"/>
            </a:pPr>
            <a:r>
              <a:rPr lang="tr-TR" sz="2100" dirty="0" err="1">
                <a:ea typeface="Calibri"/>
                <a:cs typeface="Times New Roman"/>
              </a:rPr>
              <a:t>Elo</a:t>
            </a:r>
            <a:r>
              <a:rPr lang="tr-TR" sz="2100" dirty="0">
                <a:ea typeface="Calibri"/>
                <a:cs typeface="Times New Roman"/>
              </a:rPr>
              <a:t> listesi sayısı göründüğünde tamamı tıkla çık.</a:t>
            </a:r>
          </a:p>
          <a:p>
            <a:pPr marL="0" lvl="0" indent="0">
              <a:buNone/>
            </a:pPr>
            <a:endParaRPr lang="tr-TR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Ukd  Yükleme</a:t>
            </a:r>
            <a:endParaRPr lang="tr-TR" sz="8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Font typeface="+mj-lt"/>
              <a:buAutoNum type="arabicPeriod"/>
            </a:pPr>
            <a:r>
              <a:rPr lang="tr-TR" sz="1900" dirty="0">
                <a:solidFill>
                  <a:prstClr val="black"/>
                </a:solidFill>
                <a:ea typeface="Calibri"/>
                <a:cs typeface="Times New Roman"/>
              </a:rPr>
              <a:t>Swiss-Manager sayfasından Rating lists </a:t>
            </a:r>
            <a:r>
              <a:rPr lang="tr-TR" sz="1900" dirty="0" smtClean="0">
                <a:solidFill>
                  <a:prstClr val="black"/>
                </a:solidFill>
                <a:ea typeface="Calibri"/>
                <a:cs typeface="Times New Roman"/>
              </a:rPr>
              <a:t>bölümünü seç.</a:t>
            </a:r>
          </a:p>
          <a:p>
            <a:pPr lvl="0">
              <a:buFont typeface="+mj-lt"/>
              <a:buAutoNum type="arabicPeriod"/>
            </a:pPr>
            <a:r>
              <a:rPr lang="tr-TR" sz="1900" dirty="0" smtClean="0">
                <a:ea typeface="Calibri"/>
                <a:cs typeface="Times New Roman"/>
              </a:rPr>
              <a:t>Inport </a:t>
            </a:r>
            <a:r>
              <a:rPr lang="tr-TR" sz="1900" dirty="0">
                <a:ea typeface="Calibri"/>
                <a:cs typeface="Times New Roman"/>
              </a:rPr>
              <a:t>rating lists gir.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Kuvvet derecesi listesi güncelleme sayfası açılacak.</a:t>
            </a:r>
          </a:p>
          <a:p>
            <a:pPr lvl="0">
              <a:buFont typeface="+mj-lt"/>
              <a:buAutoNum type="arabicPeriod"/>
            </a:pPr>
            <a:r>
              <a:rPr lang="tr-TR" sz="1900" dirty="0" err="1">
                <a:ea typeface="Calibri"/>
                <a:cs typeface="Times New Roman"/>
              </a:rPr>
              <a:t>Inport</a:t>
            </a:r>
            <a:r>
              <a:rPr lang="tr-TR" sz="1900" dirty="0">
                <a:ea typeface="Calibri"/>
                <a:cs typeface="Times New Roman"/>
              </a:rPr>
              <a:t> </a:t>
            </a:r>
            <a:r>
              <a:rPr lang="tr-TR" sz="1900" dirty="0" err="1">
                <a:ea typeface="Calibri"/>
                <a:cs typeface="Times New Roman"/>
              </a:rPr>
              <a:t>rating</a:t>
            </a:r>
            <a:r>
              <a:rPr lang="tr-TR" sz="1900" dirty="0">
                <a:ea typeface="Calibri"/>
                <a:cs typeface="Times New Roman"/>
              </a:rPr>
              <a:t> </a:t>
            </a:r>
            <a:r>
              <a:rPr lang="tr-TR" sz="1900" dirty="0" err="1">
                <a:ea typeface="Calibri"/>
                <a:cs typeface="Times New Roman"/>
              </a:rPr>
              <a:t>lists</a:t>
            </a:r>
            <a:r>
              <a:rPr lang="tr-TR" sz="1900" dirty="0">
                <a:ea typeface="Calibri"/>
                <a:cs typeface="Times New Roman"/>
              </a:rPr>
              <a:t> gir. 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Unicode-versiyonu seç(işaretle).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Kuvvet derecesi listesinden ADD1 seç.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Kuvvet derecesi listesinin alınacağı dosyayı seç kısmından seçi tıklayarak </a:t>
            </a:r>
            <a:r>
              <a:rPr lang="tr-TR" sz="1900" dirty="0" err="1">
                <a:ea typeface="Calibri"/>
                <a:cs typeface="Times New Roman"/>
              </a:rPr>
              <a:t>ukd</a:t>
            </a:r>
            <a:r>
              <a:rPr lang="tr-TR" sz="1900" dirty="0">
                <a:ea typeface="Calibri"/>
                <a:cs typeface="Times New Roman"/>
              </a:rPr>
              <a:t> </a:t>
            </a:r>
            <a:r>
              <a:rPr lang="tr-TR" sz="1900" dirty="0" err="1">
                <a:ea typeface="Calibri"/>
                <a:cs typeface="Times New Roman"/>
              </a:rPr>
              <a:t>nat</a:t>
            </a:r>
            <a:r>
              <a:rPr lang="tr-TR" sz="1900" dirty="0">
                <a:ea typeface="Calibri"/>
                <a:cs typeface="Times New Roman"/>
              </a:rPr>
              <a:t> dosyasını seç.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Short name </a:t>
            </a:r>
            <a:r>
              <a:rPr lang="tr-TR" sz="1900" dirty="0" smtClean="0">
                <a:ea typeface="Calibri"/>
                <a:cs typeface="Times New Roman"/>
              </a:rPr>
              <a:t>kısmına </a:t>
            </a:r>
            <a:r>
              <a:rPr lang="tr-TR" sz="1900" dirty="0">
                <a:ea typeface="Calibri"/>
                <a:cs typeface="Times New Roman"/>
              </a:rPr>
              <a:t>TUR yaz.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Almaya </a:t>
            </a:r>
            <a:r>
              <a:rPr lang="tr-TR" sz="1900" dirty="0" err="1">
                <a:ea typeface="Calibri"/>
                <a:cs typeface="Times New Roman"/>
              </a:rPr>
              <a:t>başlayı</a:t>
            </a:r>
            <a:r>
              <a:rPr lang="tr-TR" sz="1900" dirty="0">
                <a:ea typeface="Calibri"/>
                <a:cs typeface="Times New Roman"/>
              </a:rPr>
              <a:t> tıklayarak yükleme yapılır.</a:t>
            </a:r>
          </a:p>
          <a:p>
            <a:pPr lvl="0">
              <a:buFont typeface="+mj-lt"/>
              <a:buAutoNum type="arabicPeriod"/>
            </a:pPr>
            <a:r>
              <a:rPr lang="tr-TR" sz="1900" dirty="0">
                <a:ea typeface="Calibri"/>
                <a:cs typeface="Times New Roman"/>
              </a:rPr>
              <a:t>Ukd </a:t>
            </a:r>
            <a:r>
              <a:rPr lang="tr-TR" sz="1900" dirty="0" smtClean="0">
                <a:ea typeface="Calibri"/>
                <a:cs typeface="Times New Roman"/>
              </a:rPr>
              <a:t> Nat listesi </a:t>
            </a:r>
            <a:r>
              <a:rPr lang="tr-TR" sz="1900" dirty="0">
                <a:ea typeface="Calibri"/>
                <a:cs typeface="Times New Roman"/>
              </a:rPr>
              <a:t>sayısı göründüğünde tamamı tıkla çık.</a:t>
            </a:r>
          </a:p>
          <a:p>
            <a:pPr marL="0" indent="0">
              <a:buNone/>
            </a:pPr>
            <a:endParaRPr lang="tr-TR" sz="1900" dirty="0" smtClean="0"/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6208063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err="1" smtClean="0"/>
              <a:t>Rating</a:t>
            </a:r>
            <a:r>
              <a:rPr lang="tr-TR" sz="4800" dirty="0" smtClean="0"/>
              <a:t> </a:t>
            </a:r>
            <a:r>
              <a:rPr lang="tr-TR" sz="4800" dirty="0" err="1" smtClean="0"/>
              <a:t>Lists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smtClean="0">
                <a:ea typeface="Calibri"/>
                <a:cs typeface="Times New Roman"/>
              </a:rPr>
              <a:t> Nat Dosyası Yükleme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Swiss-Manager sayfasından Rating lists </a:t>
            </a:r>
            <a:r>
              <a:rPr lang="tr-TR" sz="1300" dirty="0" smtClean="0">
                <a:solidFill>
                  <a:prstClr val="black"/>
                </a:solidFill>
                <a:ea typeface="Calibri"/>
                <a:cs typeface="Times New Roman"/>
              </a:rPr>
              <a:t>bölümünü seç..</a:t>
            </a:r>
            <a:endParaRPr lang="tr-TR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Inport rating lists gir.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Kuvvet derecesi listesi güncelleme sayfası açılacak.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Inport rating lists gir. 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Unicode-versiyonu seç(işaretle).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Kuvvet derecesi listesinden (ADD2,ADD3...) seç.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Kuvvet derecesi listesinin alınacağı dosyayı seç kısmından seçi tıklayarak Sporcu Nat listesi dosyasını seç.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Short name kısmına TUR yaz.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Almaya başlayı tıklayarak yükleme yapılır.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Sporcu Nat listesi sayısı göründüğünde tamamı tıkla çık.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Swiss-Manager sayfasının Giriş bölümünden Sporcuları Gire gir.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Özel-seçimi seç.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Kuvvet derecesi listesinden ADD2 seç.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Arama başlat seç.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Liste göründüğünde kabul eti seç.</a:t>
            </a:r>
          </a:p>
          <a:p>
            <a:pPr lvl="0">
              <a:buFont typeface="+mj-lt"/>
              <a:buAutoNum type="arabicPeriod"/>
            </a:pPr>
            <a:r>
              <a:rPr lang="tr-TR" sz="1300" dirty="0">
                <a:solidFill>
                  <a:prstClr val="black"/>
                </a:solidFill>
                <a:ea typeface="Calibri"/>
                <a:cs typeface="Times New Roman"/>
              </a:rPr>
              <a:t>Tamamı tıkla ve sayfadan çık.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Nat </a:t>
            </a:r>
            <a:r>
              <a:rPr lang="tr-TR" sz="2000" dirty="0" smtClean="0">
                <a:solidFill>
                  <a:prstClr val="black"/>
                </a:solidFill>
                <a:ea typeface="Calibri"/>
                <a:cs typeface="Times New Roman"/>
              </a:rPr>
              <a:t>Dosyası Hazırlama</a:t>
            </a:r>
            <a:endParaRPr lang="tr-TR" sz="2000" dirty="0">
              <a:solidFill>
                <a:prstClr val="black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1900" dirty="0" smtClean="0">
                <a:solidFill>
                  <a:schemeClr val="tx1"/>
                </a:solidFill>
              </a:rPr>
              <a:t>Nat dosyası excel‘de hazırlanmalıdır.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900" dirty="0" smtClean="0">
                <a:solidFill>
                  <a:schemeClr val="tx1"/>
                </a:solidFill>
              </a:rPr>
              <a:t>Excel’de hazırlanan </a:t>
            </a:r>
            <a:r>
              <a:rPr lang="tr-TR" sz="1900" dirty="0" smtClean="0"/>
              <a:t>sporcu listelerinin sutün  başlıkları ingilizce karekter olarak yazılır.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900" dirty="0" smtClean="0"/>
              <a:t>T.C.Kimlik No (</a:t>
            </a:r>
            <a:r>
              <a:rPr lang="en-US" sz="1900" dirty="0" err="1" smtClean="0">
                <a:solidFill>
                  <a:srgbClr val="C00000"/>
                </a:solidFill>
              </a:rPr>
              <a:t>ID_No</a:t>
            </a:r>
            <a:r>
              <a:rPr lang="tr-TR" sz="1900" dirty="0" smtClean="0">
                <a:solidFill>
                  <a:schemeClr val="tx1"/>
                </a:solidFill>
              </a:rPr>
              <a:t>),</a:t>
            </a:r>
            <a:r>
              <a:rPr lang="tr-TR" sz="1900" dirty="0" smtClean="0">
                <a:solidFill>
                  <a:srgbClr val="C00000"/>
                </a:solidFill>
              </a:rPr>
              <a:t> </a:t>
            </a:r>
            <a:r>
              <a:rPr lang="tr-TR" sz="1900" dirty="0" smtClean="0">
                <a:solidFill>
                  <a:schemeClr val="tx1"/>
                </a:solidFill>
              </a:rPr>
              <a:t>Adı (</a:t>
            </a:r>
            <a:r>
              <a:rPr lang="en-US" sz="1900" dirty="0">
                <a:solidFill>
                  <a:srgbClr val="C00000"/>
                </a:solidFill>
              </a:rPr>
              <a:t>First </a:t>
            </a:r>
            <a:r>
              <a:rPr lang="en-US" sz="1900" dirty="0" smtClean="0">
                <a:solidFill>
                  <a:srgbClr val="C00000"/>
                </a:solidFill>
              </a:rPr>
              <a:t>Name</a:t>
            </a:r>
            <a:r>
              <a:rPr lang="tr-TR" sz="1900" dirty="0" smtClean="0">
                <a:solidFill>
                  <a:schemeClr val="tx1"/>
                </a:solidFill>
              </a:rPr>
              <a:t>), Soyadı (</a:t>
            </a:r>
            <a:r>
              <a:rPr lang="en-US" sz="1900" dirty="0">
                <a:solidFill>
                  <a:srgbClr val="C00000"/>
                </a:solidFill>
              </a:rPr>
              <a:t>Last </a:t>
            </a:r>
            <a:r>
              <a:rPr lang="en-US" sz="1900" dirty="0" smtClean="0">
                <a:solidFill>
                  <a:srgbClr val="C00000"/>
                </a:solidFill>
              </a:rPr>
              <a:t>Name</a:t>
            </a:r>
            <a:r>
              <a:rPr lang="tr-TR" sz="1900" dirty="0" smtClean="0">
                <a:solidFill>
                  <a:schemeClr val="tx1"/>
                </a:solidFill>
              </a:rPr>
              <a:t>),Doğum Tarihi (</a:t>
            </a:r>
            <a:r>
              <a:rPr lang="en-US" sz="1900" dirty="0" smtClean="0">
                <a:solidFill>
                  <a:srgbClr val="C00000"/>
                </a:solidFill>
              </a:rPr>
              <a:t>Birthday</a:t>
            </a:r>
            <a:r>
              <a:rPr lang="tr-TR" sz="1900" dirty="0" smtClean="0">
                <a:solidFill>
                  <a:schemeClr val="tx1"/>
                </a:solidFill>
              </a:rPr>
              <a:t>), Cinsiyet (</a:t>
            </a:r>
            <a:r>
              <a:rPr lang="en-US" sz="1900" dirty="0" smtClean="0">
                <a:solidFill>
                  <a:srgbClr val="C00000"/>
                </a:solidFill>
              </a:rPr>
              <a:t>Sex</a:t>
            </a:r>
            <a:r>
              <a:rPr lang="tr-TR" sz="1900" dirty="0" smtClean="0">
                <a:solidFill>
                  <a:schemeClr val="tx1"/>
                </a:solidFill>
              </a:rPr>
              <a:t>) , Ülke (</a:t>
            </a:r>
            <a:r>
              <a:rPr lang="en-US" sz="1900" dirty="0" smtClean="0">
                <a:solidFill>
                  <a:srgbClr val="C00000"/>
                </a:solidFill>
              </a:rPr>
              <a:t>Fed</a:t>
            </a:r>
            <a:r>
              <a:rPr lang="tr-TR" sz="1900" dirty="0" smtClean="0">
                <a:solidFill>
                  <a:schemeClr val="tx1"/>
                </a:solidFill>
              </a:rPr>
              <a:t>) , Ukd (</a:t>
            </a:r>
            <a:r>
              <a:rPr lang="en-US" sz="1900" dirty="0" err="1" smtClean="0">
                <a:solidFill>
                  <a:srgbClr val="C00000"/>
                </a:solidFill>
              </a:rPr>
              <a:t>Rtg_Nat</a:t>
            </a:r>
            <a:r>
              <a:rPr lang="tr-TR" sz="1900" dirty="0" smtClean="0">
                <a:solidFill>
                  <a:schemeClr val="tx1"/>
                </a:solidFill>
              </a:rPr>
              <a:t>), Elo (</a:t>
            </a:r>
            <a:r>
              <a:rPr lang="en-US" sz="1900" dirty="0" err="1" smtClean="0">
                <a:solidFill>
                  <a:srgbClr val="C00000"/>
                </a:solidFill>
              </a:rPr>
              <a:t>Rtg_Int</a:t>
            </a:r>
            <a:r>
              <a:rPr lang="tr-TR" sz="1900" dirty="0" smtClean="0">
                <a:solidFill>
                  <a:schemeClr val="tx1"/>
                </a:solidFill>
              </a:rPr>
              <a:t>) , Fide No (</a:t>
            </a:r>
            <a:r>
              <a:rPr lang="en-US" sz="1900" dirty="0" err="1" smtClean="0">
                <a:solidFill>
                  <a:srgbClr val="C00000"/>
                </a:solidFill>
              </a:rPr>
              <a:t>Fide_No</a:t>
            </a:r>
            <a:r>
              <a:rPr lang="tr-TR" sz="1900" dirty="0" smtClean="0">
                <a:solidFill>
                  <a:schemeClr val="tx1"/>
                </a:solidFill>
              </a:rPr>
              <a:t>), Kulüp No (</a:t>
            </a:r>
            <a:r>
              <a:rPr lang="en-US" sz="1900" dirty="0" err="1" smtClean="0">
                <a:solidFill>
                  <a:srgbClr val="C00000"/>
                </a:solidFill>
              </a:rPr>
              <a:t>Clubnumber</a:t>
            </a:r>
            <a:r>
              <a:rPr lang="tr-TR" sz="1900" dirty="0" smtClean="0">
                <a:solidFill>
                  <a:schemeClr val="tx1"/>
                </a:solidFill>
              </a:rPr>
              <a:t>), Kulüp Adı (</a:t>
            </a:r>
            <a:r>
              <a:rPr lang="en-US" sz="1900" dirty="0" err="1" smtClean="0">
                <a:solidFill>
                  <a:srgbClr val="C00000"/>
                </a:solidFill>
              </a:rPr>
              <a:t>ClubName</a:t>
            </a:r>
            <a:r>
              <a:rPr lang="tr-TR" sz="1900" dirty="0" smtClean="0">
                <a:solidFill>
                  <a:schemeClr val="tx1"/>
                </a:solidFill>
              </a:rPr>
              <a:t>) yazınız.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1900" dirty="0" smtClean="0">
                <a:solidFill>
                  <a:schemeClr val="tx1"/>
                </a:solidFill>
              </a:rPr>
              <a:t>Listeden swiss’e aktaracağınız başlıkları değiştirmeniz yeterlidir. Diğer başlıklar Türkçe kalabilir.</a:t>
            </a:r>
            <a:endParaRPr lang="en-US" sz="19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tr-TR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796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" y="6046"/>
            <a:ext cx="9899034" cy="6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140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2480" y="404664"/>
            <a:ext cx="9360000" cy="792000"/>
          </a:xfr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/>
              <a:t>Internet</a:t>
            </a:r>
            <a:endParaRPr lang="tr-TR" sz="4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7248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dirty="0" err="1">
                <a:solidFill>
                  <a:prstClr val="black"/>
                </a:solidFill>
                <a:ea typeface="Calibri"/>
                <a:cs typeface="Times New Roman"/>
              </a:rPr>
              <a:t>Swiss</a:t>
            </a:r>
            <a:r>
              <a:rPr lang="tr-TR" dirty="0">
                <a:solidFill>
                  <a:prstClr val="black"/>
                </a:solidFill>
                <a:ea typeface="Calibri"/>
                <a:cs typeface="Times New Roman"/>
              </a:rPr>
              <a:t>-Manager </a:t>
            </a:r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dirty="0" err="1" smtClean="0">
                <a:solidFill>
                  <a:prstClr val="black"/>
                </a:solidFill>
                <a:ea typeface="Calibri"/>
                <a:cs typeface="Times New Roman"/>
              </a:rPr>
              <a:t>Homepage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248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tr-TR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Swiss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-Manager Unicode sitesini açar.</a:t>
            </a:r>
          </a:p>
          <a:p>
            <a:pPr lvl="0">
              <a:buFont typeface="+mj-lt"/>
              <a:buAutoNum type="arabicPeriod"/>
            </a:pPr>
            <a:r>
              <a:rPr lang="tr-TR" sz="1800" dirty="0" err="1">
                <a:solidFill>
                  <a:prstClr val="black"/>
                </a:solidFill>
                <a:ea typeface="Calibri"/>
                <a:cs typeface="Times New Roman"/>
              </a:rPr>
              <a:t>Swiss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-Manager Unicode </a:t>
            </a:r>
            <a:r>
              <a:rPr lang="tr-TR" sz="1800">
                <a:solidFill>
                  <a:prstClr val="black"/>
                </a:solidFill>
                <a:ea typeface="Calibri"/>
                <a:cs typeface="Times New Roman"/>
              </a:rPr>
              <a:t>yüklemesini </a:t>
            </a:r>
            <a:r>
              <a:rPr lang="tr-TR" sz="1800" smtClean="0">
                <a:solidFill>
                  <a:prstClr val="black"/>
                </a:solidFill>
                <a:ea typeface="Calibri"/>
                <a:cs typeface="Times New Roman"/>
              </a:rPr>
              <a:t>yapabilirsiniz.</a:t>
            </a:r>
            <a:endParaRPr lang="tr-TR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tr-TR" sz="1800" dirty="0">
              <a:ea typeface="Calibri"/>
              <a:cs typeface="Times New Roman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953000" y="1196752"/>
            <a:ext cx="4680000" cy="64800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lvl="0" algn="ctr"/>
            <a:r>
              <a:rPr lang="tr-TR" dirty="0" smtClean="0">
                <a:solidFill>
                  <a:prstClr val="black"/>
                </a:solidFill>
                <a:ea typeface="Calibri"/>
                <a:cs typeface="Times New Roman"/>
              </a:rPr>
              <a:t>Chess-Results.com </a:t>
            </a:r>
            <a:r>
              <a:rPr lang="tr-TR" dirty="0" err="1" smtClean="0">
                <a:solidFill>
                  <a:prstClr val="black"/>
                </a:solidFill>
                <a:ea typeface="Calibri"/>
                <a:cs typeface="Times New Roman"/>
              </a:rPr>
              <a:t>Homepage</a:t>
            </a:r>
            <a:endParaRPr lang="tr-TR" sz="8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953000" y="1844824"/>
            <a:ext cx="4680000" cy="4500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r-TR" sz="1900" dirty="0" smtClean="0"/>
              <a:t>Turnuvanın internetten yayınlanmasını sağlar.</a:t>
            </a:r>
          </a:p>
          <a:p>
            <a:pPr marL="457200" indent="-457200">
              <a:buAutoNum type="arabicPeriod" startAt="2"/>
            </a:pPr>
            <a:r>
              <a:rPr lang="tr-TR" sz="1900" dirty="0" smtClean="0"/>
              <a:t>Turnuvanın yayınlanacağı siteye turnuvanın kaydı yapılmalıdır.</a:t>
            </a:r>
          </a:p>
          <a:p>
            <a:pPr marL="457200" indent="-457200">
              <a:buAutoNum type="arabicPeriod" startAt="2"/>
            </a:pPr>
            <a:r>
              <a:rPr lang="tr-TR" sz="1900" dirty="0" smtClean="0"/>
              <a:t>Her tur </a:t>
            </a:r>
            <a:r>
              <a:rPr lang="tr-TR" sz="1900" dirty="0" err="1" smtClean="0"/>
              <a:t>eşlendirmesinde</a:t>
            </a:r>
            <a:r>
              <a:rPr lang="tr-TR" sz="1900" dirty="0" smtClean="0"/>
              <a:t>  </a:t>
            </a:r>
            <a:r>
              <a:rPr lang="tr-TR" sz="1800" dirty="0">
                <a:solidFill>
                  <a:prstClr val="black"/>
                </a:solidFill>
                <a:ea typeface="Calibri"/>
                <a:cs typeface="Times New Roman"/>
              </a:rPr>
              <a:t>Chess-Results.com </a:t>
            </a:r>
            <a:r>
              <a:rPr lang="tr-TR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Homepage</a:t>
            </a:r>
            <a:r>
              <a:rPr lang="tr-TR" sz="1800" dirty="0" smtClean="0">
                <a:solidFill>
                  <a:prstClr val="black"/>
                </a:solidFill>
                <a:ea typeface="Calibri"/>
                <a:cs typeface="Times New Roman"/>
              </a:rPr>
              <a:t> girerek kayıt yapılır.</a:t>
            </a:r>
          </a:p>
          <a:p>
            <a:pPr lvl="0" algn="ctr">
              <a:buAutoNum type="arabicPeriod" startAt="3"/>
            </a:pPr>
            <a:endParaRPr lang="tr-TR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tr-TR" sz="1900" dirty="0" smtClean="0"/>
              <a:t> </a:t>
            </a:r>
          </a:p>
          <a:p>
            <a:pPr marL="0" indent="0">
              <a:buNone/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037947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96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94"/>
            <a:ext cx="9906000" cy="6862394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8151355" y="4149080"/>
            <a:ext cx="1754645" cy="15480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 Tüm sporcuların eşlendirmesi yaparak Kapat tıklanır</a:t>
            </a:r>
            <a:r>
              <a:rPr lang="tr-TR" sz="1400" dirty="0" smtClean="0">
                <a:solidFill>
                  <a:schemeClr val="tx1"/>
                </a:solidFill>
              </a:rPr>
              <a:t>.</a:t>
            </a:r>
            <a:endParaRPr lang="tr-T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" y="0"/>
            <a:ext cx="9895480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1598627" y="584800"/>
            <a:ext cx="2886000" cy="1044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prstClr val="black"/>
                </a:solidFill>
              </a:rPr>
              <a:t>Tur </a:t>
            </a:r>
            <a:r>
              <a:rPr lang="tr-TR" sz="1400" dirty="0" err="1" smtClean="0">
                <a:solidFill>
                  <a:prstClr val="black"/>
                </a:solidFill>
              </a:rPr>
              <a:t>Eşlendirmesinden</a:t>
            </a:r>
            <a:r>
              <a:rPr lang="tr-TR" sz="1400" dirty="0" smtClean="0">
                <a:solidFill>
                  <a:prstClr val="black"/>
                </a:solidFill>
              </a:rPr>
              <a:t> sporcu çıkarılır. Tıklayınız.</a:t>
            </a: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1898</TotalTime>
  <Words>1966</Words>
  <Application>Microsoft Office PowerPoint</Application>
  <PresentationFormat>A4 Kağıt (210x297 mm)</PresentationFormat>
  <Paragraphs>456</Paragraphs>
  <Slides>75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75</vt:i4>
      </vt:variant>
    </vt:vector>
  </HeadingPairs>
  <TitlesOfParts>
    <vt:vector size="76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Bireysel Döner Turnuva</vt:lpstr>
      <vt:lpstr>PowerPoint Sunusu</vt:lpstr>
      <vt:lpstr>İsviçre Takım Turnuva</vt:lpstr>
      <vt:lpstr>PowerPoint Sunusu</vt:lpstr>
      <vt:lpstr>Takım Döner Turnuva</vt:lpstr>
      <vt:lpstr>PowerPoint Sunusu</vt:lpstr>
      <vt:lpstr>PowerPoint Sunusu</vt:lpstr>
      <vt:lpstr>PowerPoint Sunusu</vt:lpstr>
      <vt:lpstr>Dosya</vt:lpstr>
      <vt:lpstr>Giriş</vt:lpstr>
      <vt:lpstr>Giriş</vt:lpstr>
      <vt:lpstr>Giriş</vt:lpstr>
      <vt:lpstr>Giriş</vt:lpstr>
      <vt:lpstr>Giriş</vt:lpstr>
      <vt:lpstr>Eşlendirme</vt:lpstr>
      <vt:lpstr>Eşlendirme</vt:lpstr>
      <vt:lpstr>Eşlendirme</vt:lpstr>
      <vt:lpstr>Eşlendirme</vt:lpstr>
      <vt:lpstr>Bilgi</vt:lpstr>
      <vt:lpstr>Bilgi</vt:lpstr>
      <vt:lpstr>Çıktı</vt:lpstr>
      <vt:lpstr>Rd</vt:lpstr>
      <vt:lpstr>Listeler</vt:lpstr>
      <vt:lpstr>Listeler</vt:lpstr>
      <vt:lpstr>Listeler</vt:lpstr>
      <vt:lpstr>Listeler</vt:lpstr>
      <vt:lpstr>Listeler</vt:lpstr>
      <vt:lpstr>Listeler</vt:lpstr>
      <vt:lpstr>Yazdırma Menüsü Ayarları</vt:lpstr>
      <vt:lpstr>Yazdırma Menüsü Ayarları</vt:lpstr>
      <vt:lpstr>Yazdırma Menüsü Ayarları</vt:lpstr>
      <vt:lpstr>Yazdırma Menüsü Ayarları</vt:lpstr>
      <vt:lpstr>PowerPoint Sunusu</vt:lpstr>
      <vt:lpstr>Yazdırma Menüsü Ayarları</vt:lpstr>
      <vt:lpstr>Listeler</vt:lpstr>
      <vt:lpstr>Listeler</vt:lpstr>
      <vt:lpstr>PowerPoint Sunusu</vt:lpstr>
      <vt:lpstr>Özelleştirme</vt:lpstr>
      <vt:lpstr>Özelleştirme</vt:lpstr>
      <vt:lpstr>Özelleştirme</vt:lpstr>
      <vt:lpstr>Özelleştirme</vt:lpstr>
      <vt:lpstr>Özelleştirme</vt:lpstr>
      <vt:lpstr>PowerPoint Sunusu</vt:lpstr>
      <vt:lpstr>Rating Lists</vt:lpstr>
      <vt:lpstr>Rating Lists</vt:lpstr>
      <vt:lpstr>PowerPoint Sunusu</vt:lpstr>
      <vt:lpstr>Internet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365</cp:revision>
  <dcterms:created xsi:type="dcterms:W3CDTF">2014-09-10T20:53:32Z</dcterms:created>
  <dcterms:modified xsi:type="dcterms:W3CDTF">2016-05-28T15:46:42Z</dcterms:modified>
</cp:coreProperties>
</file>